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75" r:id="rId6"/>
    <p:sldId id="260" r:id="rId7"/>
    <p:sldId id="261" r:id="rId8"/>
    <p:sldId id="262" r:id="rId9"/>
    <p:sldId id="263" r:id="rId10"/>
    <p:sldId id="264" r:id="rId11"/>
    <p:sldId id="265" r:id="rId12"/>
    <p:sldId id="278" r:id="rId13"/>
    <p:sldId id="276" r:id="rId14"/>
    <p:sldId id="266" r:id="rId15"/>
    <p:sldId id="267" r:id="rId16"/>
    <p:sldId id="268" r:id="rId17"/>
    <p:sldId id="269" r:id="rId18"/>
    <p:sldId id="277" r:id="rId19"/>
    <p:sldId id="270" r:id="rId20"/>
    <p:sldId id="271" r:id="rId21"/>
    <p:sldId id="272" r:id="rId22"/>
    <p:sldId id="273" r:id="rId23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5" d="100"/>
          <a:sy n="75" d="100"/>
        </p:scale>
        <p:origin x="874" y="53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C113130-C9DF-4033-B82D-BA1A57B3B714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851416BB-AFCB-4B27-8D66-C09DF6EBDED6}">
      <dgm:prSet phldrT="[Текст]"/>
      <dgm:spPr/>
      <dgm:t>
        <a:bodyPr/>
        <a:lstStyle/>
        <a:p>
          <a:r>
            <a:rPr lang="ru-RU" dirty="0"/>
            <a:t>Шаг 1</a:t>
          </a:r>
        </a:p>
      </dgm:t>
    </dgm:pt>
    <dgm:pt modelId="{8559F0A4-4623-4420-A48C-01C7BC30BD28}" type="parTrans" cxnId="{DF69D9EF-62C9-44CF-815B-379768E9C6F3}">
      <dgm:prSet/>
      <dgm:spPr/>
      <dgm:t>
        <a:bodyPr/>
        <a:lstStyle/>
        <a:p>
          <a:endParaRPr lang="ru-RU"/>
        </a:p>
      </dgm:t>
    </dgm:pt>
    <dgm:pt modelId="{55214FE1-2F43-4596-8D4A-16419A23B9B2}" type="sibTrans" cxnId="{DF69D9EF-62C9-44CF-815B-379768E9C6F3}">
      <dgm:prSet/>
      <dgm:spPr/>
      <dgm:t>
        <a:bodyPr/>
        <a:lstStyle/>
        <a:p>
          <a:endParaRPr lang="ru-RU"/>
        </a:p>
      </dgm:t>
    </dgm:pt>
    <dgm:pt modelId="{5518871C-5608-4CE5-A962-4B7A0C73EE81}">
      <dgm:prSet phldrT="[Текст]"/>
      <dgm:spPr/>
      <dgm:t>
        <a:bodyPr/>
        <a:lstStyle/>
        <a:p>
          <a:r>
            <a:rPr lang="ru-RU" dirty="0"/>
            <a:t>Вычисляется эмпирическое значение критерия</a:t>
          </a:r>
        </a:p>
      </dgm:t>
    </dgm:pt>
    <dgm:pt modelId="{F8019CF0-BC29-4B58-A29F-A57791D42970}" type="parTrans" cxnId="{CC62473A-31EA-4BFB-8C96-13B1A7855337}">
      <dgm:prSet/>
      <dgm:spPr/>
      <dgm:t>
        <a:bodyPr/>
        <a:lstStyle/>
        <a:p>
          <a:endParaRPr lang="ru-RU"/>
        </a:p>
      </dgm:t>
    </dgm:pt>
    <dgm:pt modelId="{0AFE0596-DCD6-4769-942C-F2920D6FE39A}" type="sibTrans" cxnId="{CC62473A-31EA-4BFB-8C96-13B1A7855337}">
      <dgm:prSet/>
      <dgm:spPr/>
      <dgm:t>
        <a:bodyPr/>
        <a:lstStyle/>
        <a:p>
          <a:endParaRPr lang="ru-RU"/>
        </a:p>
      </dgm:t>
    </dgm:pt>
    <dgm:pt modelId="{6585CF8D-94CD-401A-8469-06E01A129EFC}">
      <dgm:prSet phldrT="[Текст]"/>
      <dgm:spPr/>
      <dgm:t>
        <a:bodyPr/>
        <a:lstStyle/>
        <a:p>
          <a:r>
            <a:rPr lang="kk-KZ" dirty="0"/>
            <a:t>Число степеней свободы</a:t>
          </a:r>
          <a:endParaRPr lang="ru-RU" dirty="0"/>
        </a:p>
      </dgm:t>
    </dgm:pt>
    <dgm:pt modelId="{FA0EB3DC-C276-4751-9300-7262EB294F83}" type="parTrans" cxnId="{6A4DE7D4-4B2F-4637-9AEA-7CC267AEE3C1}">
      <dgm:prSet/>
      <dgm:spPr/>
      <dgm:t>
        <a:bodyPr/>
        <a:lstStyle/>
        <a:p>
          <a:endParaRPr lang="ru-RU"/>
        </a:p>
      </dgm:t>
    </dgm:pt>
    <dgm:pt modelId="{1800A736-ADEA-4A6E-855B-DBDF852A4D7A}" type="sibTrans" cxnId="{6A4DE7D4-4B2F-4637-9AEA-7CC267AEE3C1}">
      <dgm:prSet/>
      <dgm:spPr/>
      <dgm:t>
        <a:bodyPr/>
        <a:lstStyle/>
        <a:p>
          <a:endParaRPr lang="ru-RU"/>
        </a:p>
      </dgm:t>
    </dgm:pt>
    <dgm:pt modelId="{145516F4-0F9A-4636-94EF-3B3D18ACECC8}">
      <dgm:prSet phldrT="[Текст]"/>
      <dgm:spPr/>
      <dgm:t>
        <a:bodyPr/>
        <a:lstStyle/>
        <a:p>
          <a:r>
            <a:rPr lang="kk-KZ" dirty="0"/>
            <a:t>Шаг 2</a:t>
          </a:r>
          <a:endParaRPr lang="ru-RU" dirty="0"/>
        </a:p>
      </dgm:t>
    </dgm:pt>
    <dgm:pt modelId="{BC6CB463-DE1F-4B46-B067-7875263F4377}" type="parTrans" cxnId="{29CCF2DE-D5B8-459A-96FA-76BA0A390BA2}">
      <dgm:prSet/>
      <dgm:spPr/>
      <dgm:t>
        <a:bodyPr/>
        <a:lstStyle/>
        <a:p>
          <a:endParaRPr lang="ru-RU"/>
        </a:p>
      </dgm:t>
    </dgm:pt>
    <dgm:pt modelId="{2262ACC6-9DF5-4AD9-BA9E-E78B3BDA12DE}" type="sibTrans" cxnId="{29CCF2DE-D5B8-459A-96FA-76BA0A390BA2}">
      <dgm:prSet/>
      <dgm:spPr/>
      <dgm:t>
        <a:bodyPr/>
        <a:lstStyle/>
        <a:p>
          <a:endParaRPr lang="ru-RU"/>
        </a:p>
      </dgm:t>
    </dgm:pt>
    <dgm:pt modelId="{D5BE31F0-8876-4BE2-BED4-FAF95BA27607}">
      <dgm:prSet phldrT="[Текст]"/>
      <dgm:spPr/>
      <dgm:t>
        <a:bodyPr/>
        <a:lstStyle/>
        <a:p>
          <a:r>
            <a:rPr lang="kk-KZ" dirty="0"/>
            <a:t>Определяем по таблице критические значения критерия Стьюдента с р-уровнем значимости</a:t>
          </a:r>
          <a:endParaRPr lang="ru-RU" dirty="0"/>
        </a:p>
      </dgm:t>
    </dgm:pt>
    <dgm:pt modelId="{AFE0FE6C-5BF5-41B6-B95C-8CA197E4F003}" type="parTrans" cxnId="{2213FAA0-6714-48F7-AF2D-FB70C040739F}">
      <dgm:prSet/>
      <dgm:spPr/>
      <dgm:t>
        <a:bodyPr/>
        <a:lstStyle/>
        <a:p>
          <a:endParaRPr lang="ru-RU"/>
        </a:p>
      </dgm:t>
    </dgm:pt>
    <dgm:pt modelId="{EBC2F335-B89E-477B-A0B7-CDD12033CA39}" type="sibTrans" cxnId="{2213FAA0-6714-48F7-AF2D-FB70C040739F}">
      <dgm:prSet/>
      <dgm:spPr/>
      <dgm:t>
        <a:bodyPr/>
        <a:lstStyle/>
        <a:p>
          <a:endParaRPr lang="ru-RU"/>
        </a:p>
      </dgm:t>
    </dgm:pt>
    <dgm:pt modelId="{BFF9C256-BC1B-4545-899E-31818834CDAB}">
      <dgm:prSet phldrT="[Текст]"/>
      <dgm:spPr/>
      <dgm:t>
        <a:bodyPr/>
        <a:lstStyle/>
        <a:p>
          <a:r>
            <a:rPr lang="kk-KZ" dirty="0"/>
            <a:t>Шаг 3</a:t>
          </a:r>
          <a:endParaRPr lang="ru-RU" dirty="0"/>
        </a:p>
      </dgm:t>
    </dgm:pt>
    <dgm:pt modelId="{C95F2F94-DA4D-4E3B-A3D0-A0748C2CEB08}" type="parTrans" cxnId="{6D0070C7-482A-4E75-BBFC-5931F0048E9D}">
      <dgm:prSet/>
      <dgm:spPr/>
      <dgm:t>
        <a:bodyPr/>
        <a:lstStyle/>
        <a:p>
          <a:endParaRPr lang="ru-RU"/>
        </a:p>
      </dgm:t>
    </dgm:pt>
    <dgm:pt modelId="{369C48DE-2B0D-4650-8A27-B52072E03733}" type="sibTrans" cxnId="{6D0070C7-482A-4E75-BBFC-5931F0048E9D}">
      <dgm:prSet/>
      <dgm:spPr/>
      <dgm:t>
        <a:bodyPr/>
        <a:lstStyle/>
        <a:p>
          <a:endParaRPr lang="ru-RU"/>
        </a:p>
      </dgm:t>
    </dgm:pt>
    <dgm:pt modelId="{E25ACBAA-659A-4B22-9468-9AAD37D626B3}">
      <dgm:prSet phldrT="[Текст]"/>
      <dgm:spPr/>
      <dgm:t>
        <a:bodyPr/>
        <a:lstStyle/>
        <a:p>
          <a:r>
            <a:rPr lang="kk-KZ" dirty="0"/>
            <a:t>Принимаем стат.решение и формулируем вывод </a:t>
          </a:r>
          <a:endParaRPr lang="ru-RU" dirty="0"/>
        </a:p>
      </dgm:t>
    </dgm:pt>
    <dgm:pt modelId="{F87E982E-7C27-4337-A025-553CDB3D7FB5}" type="parTrans" cxnId="{F8266E2B-35D6-4E86-B4D1-932E5A7CBA42}">
      <dgm:prSet/>
      <dgm:spPr/>
      <dgm:t>
        <a:bodyPr/>
        <a:lstStyle/>
        <a:p>
          <a:endParaRPr lang="ru-RU"/>
        </a:p>
      </dgm:t>
    </dgm:pt>
    <dgm:pt modelId="{8F51D6B5-6D3D-4ACE-BFB1-ECA438B3D79F}" type="sibTrans" cxnId="{F8266E2B-35D6-4E86-B4D1-932E5A7CBA42}">
      <dgm:prSet/>
      <dgm:spPr/>
      <dgm:t>
        <a:bodyPr/>
        <a:lstStyle/>
        <a:p>
          <a:endParaRPr lang="ru-RU"/>
        </a:p>
      </dgm:t>
    </dgm:pt>
    <dgm:pt modelId="{9F5902F8-BC01-4270-BBBD-FB597191A6F3}">
      <dgm:prSet phldrT="[Текст]"/>
      <dgm:spPr/>
      <dgm:t>
        <a:bodyPr/>
        <a:lstStyle/>
        <a:p>
          <a:r>
            <a:rPr lang="ru-RU" dirty="0"/>
            <a:t>Интеллект воспитанников статистически достоверно превышает нормативный показатель А=100</a:t>
          </a:r>
        </a:p>
      </dgm:t>
    </dgm:pt>
    <dgm:pt modelId="{07A9F09A-D919-4A6E-90F8-D95BF028C76A}" type="parTrans" cxnId="{90FF419D-C731-41B6-A632-56D879A71D86}">
      <dgm:prSet/>
      <dgm:spPr/>
      <dgm:t>
        <a:bodyPr/>
        <a:lstStyle/>
        <a:p>
          <a:endParaRPr lang="ru-RU"/>
        </a:p>
      </dgm:t>
    </dgm:pt>
    <dgm:pt modelId="{E3022CE0-912D-4F9A-9C51-18EB62E338AE}" type="sibTrans" cxnId="{90FF419D-C731-41B6-A632-56D879A71D86}">
      <dgm:prSet/>
      <dgm:spPr/>
      <dgm:t>
        <a:bodyPr/>
        <a:lstStyle/>
        <a:p>
          <a:endParaRPr lang="ru-RU"/>
        </a:p>
      </dgm:t>
    </dgm:pt>
    <dgm:pt modelId="{BA8D45A8-3526-4833-B0FC-503FDFE1C9DC}">
      <dgm:prSet phldrT="[Текст]"/>
      <dgm:spPr/>
      <dgm:t>
        <a:bodyPr/>
        <a:lstStyle/>
        <a:p>
          <a:r>
            <a:rPr lang="en-US" dirty="0"/>
            <a:t>t</a:t>
          </a:r>
          <a:r>
            <a:rPr lang="kk-KZ" baseline="-25000" dirty="0"/>
            <a:t>эмп</a:t>
          </a:r>
          <a:r>
            <a:rPr lang="kk-KZ" dirty="0"/>
            <a:t>=</a:t>
          </a:r>
          <a:endParaRPr lang="ru-RU" dirty="0"/>
        </a:p>
      </dgm:t>
    </dgm:pt>
    <dgm:pt modelId="{AAAEC587-1406-40FA-9D8B-C4A328944C33}" type="parTrans" cxnId="{4A30F95F-79E3-432E-A529-25EB9DB23DAF}">
      <dgm:prSet/>
      <dgm:spPr/>
      <dgm:t>
        <a:bodyPr/>
        <a:lstStyle/>
        <a:p>
          <a:endParaRPr lang="ru-RU"/>
        </a:p>
      </dgm:t>
    </dgm:pt>
    <dgm:pt modelId="{1E258F6A-764B-435E-B692-2F9620E8B5B1}" type="sibTrans" cxnId="{4A30F95F-79E3-432E-A529-25EB9DB23DAF}">
      <dgm:prSet/>
      <dgm:spPr/>
      <dgm:t>
        <a:bodyPr/>
        <a:lstStyle/>
        <a:p>
          <a:endParaRPr lang="ru-RU"/>
        </a:p>
      </dgm:t>
    </dgm:pt>
    <dgm:pt modelId="{D146F57F-4007-4C1E-980B-80C61788BD45}">
      <dgm:prSet phldrT="[Текст]"/>
      <dgm:spPr/>
      <dgm:t>
        <a:bodyPr/>
        <a:lstStyle/>
        <a:p>
          <a:r>
            <a:rPr lang="ru-RU" dirty="0" err="1"/>
            <a:t>р=</a:t>
          </a:r>
          <a:r>
            <a:rPr lang="kk-KZ" dirty="0"/>
            <a:t>0,05 или р=0,01</a:t>
          </a:r>
          <a:endParaRPr lang="ru-RU" dirty="0"/>
        </a:p>
      </dgm:t>
    </dgm:pt>
    <dgm:pt modelId="{22E4C08B-9683-41BA-B3FB-8CFE49432E19}" type="parTrans" cxnId="{946F80F5-83D1-47F0-9367-AF3AFAF9DF9F}">
      <dgm:prSet/>
      <dgm:spPr/>
      <dgm:t>
        <a:bodyPr/>
        <a:lstStyle/>
        <a:p>
          <a:endParaRPr lang="ru-RU"/>
        </a:p>
      </dgm:t>
    </dgm:pt>
    <dgm:pt modelId="{04F17958-9E8C-45E2-A89E-6E132B463C41}" type="sibTrans" cxnId="{946F80F5-83D1-47F0-9367-AF3AFAF9DF9F}">
      <dgm:prSet/>
      <dgm:spPr/>
      <dgm:t>
        <a:bodyPr/>
        <a:lstStyle/>
        <a:p>
          <a:endParaRPr lang="ru-RU"/>
        </a:p>
      </dgm:t>
    </dgm:pt>
    <dgm:pt modelId="{FA1E6CFB-D320-4FF8-B14A-E4B15BA122F9}" type="pres">
      <dgm:prSet presAssocID="{3C113130-C9DF-4033-B82D-BA1A57B3B714}" presName="Name0" presStyleCnt="0">
        <dgm:presLayoutVars>
          <dgm:dir/>
          <dgm:animLvl val="lvl"/>
          <dgm:resizeHandles val="exact"/>
        </dgm:presLayoutVars>
      </dgm:prSet>
      <dgm:spPr/>
    </dgm:pt>
    <dgm:pt modelId="{265A4EDE-8642-407C-8375-7AF5542FDA6E}" type="pres">
      <dgm:prSet presAssocID="{851416BB-AFCB-4B27-8D66-C09DF6EBDED6}" presName="linNode" presStyleCnt="0"/>
      <dgm:spPr/>
    </dgm:pt>
    <dgm:pt modelId="{1A589CB1-CE1D-4A7C-96A7-C0D11DFEB3F7}" type="pres">
      <dgm:prSet presAssocID="{851416BB-AFCB-4B27-8D66-C09DF6EBDED6}" presName="parentText" presStyleLbl="node1" presStyleIdx="0" presStyleCnt="3">
        <dgm:presLayoutVars>
          <dgm:chMax val="1"/>
          <dgm:bulletEnabled val="1"/>
        </dgm:presLayoutVars>
      </dgm:prSet>
      <dgm:spPr/>
    </dgm:pt>
    <dgm:pt modelId="{22FD0FFA-235C-4B17-A203-2CD8DD56C5F3}" type="pres">
      <dgm:prSet presAssocID="{851416BB-AFCB-4B27-8D66-C09DF6EBDED6}" presName="descendantText" presStyleLbl="alignAccFollowNode1" presStyleIdx="0" presStyleCnt="3">
        <dgm:presLayoutVars>
          <dgm:bulletEnabled val="1"/>
        </dgm:presLayoutVars>
      </dgm:prSet>
      <dgm:spPr/>
    </dgm:pt>
    <dgm:pt modelId="{1EF37CC2-B0EB-4B68-9E43-54AFD5EF0729}" type="pres">
      <dgm:prSet presAssocID="{55214FE1-2F43-4596-8D4A-16419A23B9B2}" presName="sp" presStyleCnt="0"/>
      <dgm:spPr/>
    </dgm:pt>
    <dgm:pt modelId="{79972821-6808-4525-838D-82753B695457}" type="pres">
      <dgm:prSet presAssocID="{145516F4-0F9A-4636-94EF-3B3D18ACECC8}" presName="linNode" presStyleCnt="0"/>
      <dgm:spPr/>
    </dgm:pt>
    <dgm:pt modelId="{111DA8D9-E4CF-40FA-BA95-DABFFCAD4F72}" type="pres">
      <dgm:prSet presAssocID="{145516F4-0F9A-4636-94EF-3B3D18ACECC8}" presName="parentText" presStyleLbl="node1" presStyleIdx="1" presStyleCnt="3">
        <dgm:presLayoutVars>
          <dgm:chMax val="1"/>
          <dgm:bulletEnabled val="1"/>
        </dgm:presLayoutVars>
      </dgm:prSet>
      <dgm:spPr/>
    </dgm:pt>
    <dgm:pt modelId="{47733464-212E-4ACE-8CAF-9F5012AD3740}" type="pres">
      <dgm:prSet presAssocID="{145516F4-0F9A-4636-94EF-3B3D18ACECC8}" presName="descendantText" presStyleLbl="alignAccFollowNode1" presStyleIdx="1" presStyleCnt="3">
        <dgm:presLayoutVars>
          <dgm:bulletEnabled val="1"/>
        </dgm:presLayoutVars>
      </dgm:prSet>
      <dgm:spPr/>
    </dgm:pt>
    <dgm:pt modelId="{6B1F5619-8AE4-417F-841B-7F805EE7119C}" type="pres">
      <dgm:prSet presAssocID="{2262ACC6-9DF5-4AD9-BA9E-E78B3BDA12DE}" presName="sp" presStyleCnt="0"/>
      <dgm:spPr/>
    </dgm:pt>
    <dgm:pt modelId="{14894B61-AE0B-45F2-89AF-9B77D90FB308}" type="pres">
      <dgm:prSet presAssocID="{BFF9C256-BC1B-4545-899E-31818834CDAB}" presName="linNode" presStyleCnt="0"/>
      <dgm:spPr/>
    </dgm:pt>
    <dgm:pt modelId="{5B023911-66A2-4A1E-96F3-BAB203539CCF}" type="pres">
      <dgm:prSet presAssocID="{BFF9C256-BC1B-4545-899E-31818834CDAB}" presName="parentText" presStyleLbl="node1" presStyleIdx="2" presStyleCnt="3">
        <dgm:presLayoutVars>
          <dgm:chMax val="1"/>
          <dgm:bulletEnabled val="1"/>
        </dgm:presLayoutVars>
      </dgm:prSet>
      <dgm:spPr/>
    </dgm:pt>
    <dgm:pt modelId="{F2B9D1EF-18C8-4AD3-B314-D660084F4344}" type="pres">
      <dgm:prSet presAssocID="{BFF9C256-BC1B-4545-899E-31818834CDAB}" presName="descendantText" presStyleLbl="alignAccFollowNode1" presStyleIdx="2" presStyleCnt="3">
        <dgm:presLayoutVars>
          <dgm:bulletEnabled val="1"/>
        </dgm:presLayoutVars>
      </dgm:prSet>
      <dgm:spPr/>
    </dgm:pt>
  </dgm:ptLst>
  <dgm:cxnLst>
    <dgm:cxn modelId="{04F94C11-D7B5-44FA-9669-17792F8F5928}" type="presOf" srcId="{851416BB-AFCB-4B27-8D66-C09DF6EBDED6}" destId="{1A589CB1-CE1D-4A7C-96A7-C0D11DFEB3F7}" srcOrd="0" destOrd="0" presId="urn:microsoft.com/office/officeart/2005/8/layout/vList5"/>
    <dgm:cxn modelId="{F8266E2B-35D6-4E86-B4D1-932E5A7CBA42}" srcId="{BFF9C256-BC1B-4545-899E-31818834CDAB}" destId="{E25ACBAA-659A-4B22-9468-9AAD37D626B3}" srcOrd="0" destOrd="0" parTransId="{F87E982E-7C27-4337-A025-553CDB3D7FB5}" sibTransId="{8F51D6B5-6D3D-4ACE-BFB1-ECA438B3D79F}"/>
    <dgm:cxn modelId="{A4EDCA2B-7DF8-407B-BB92-264E616A3955}" type="presOf" srcId="{E25ACBAA-659A-4B22-9468-9AAD37D626B3}" destId="{F2B9D1EF-18C8-4AD3-B314-D660084F4344}" srcOrd="0" destOrd="0" presId="urn:microsoft.com/office/officeart/2005/8/layout/vList5"/>
    <dgm:cxn modelId="{34978B38-5942-4138-B13E-D0B0E972852B}" type="presOf" srcId="{3C113130-C9DF-4033-B82D-BA1A57B3B714}" destId="{FA1E6CFB-D320-4FF8-B14A-E4B15BA122F9}" srcOrd="0" destOrd="0" presId="urn:microsoft.com/office/officeart/2005/8/layout/vList5"/>
    <dgm:cxn modelId="{CC62473A-31EA-4BFB-8C96-13B1A7855337}" srcId="{851416BB-AFCB-4B27-8D66-C09DF6EBDED6}" destId="{5518871C-5608-4CE5-A962-4B7A0C73EE81}" srcOrd="0" destOrd="0" parTransId="{F8019CF0-BC29-4B58-A29F-A57791D42970}" sibTransId="{0AFE0596-DCD6-4769-942C-F2920D6FE39A}"/>
    <dgm:cxn modelId="{3EFB5F5D-83E4-4B78-8750-1CACA36C75DC}" type="presOf" srcId="{145516F4-0F9A-4636-94EF-3B3D18ACECC8}" destId="{111DA8D9-E4CF-40FA-BA95-DABFFCAD4F72}" srcOrd="0" destOrd="0" presId="urn:microsoft.com/office/officeart/2005/8/layout/vList5"/>
    <dgm:cxn modelId="{4A30F95F-79E3-432E-A529-25EB9DB23DAF}" srcId="{851416BB-AFCB-4B27-8D66-C09DF6EBDED6}" destId="{BA8D45A8-3526-4833-B0FC-503FDFE1C9DC}" srcOrd="1" destOrd="0" parTransId="{AAAEC587-1406-40FA-9D8B-C4A328944C33}" sibTransId="{1E258F6A-764B-435E-B692-2F9620E8B5B1}"/>
    <dgm:cxn modelId="{4A902B62-4D8D-4B1C-BCB8-1E83CE0DA57D}" type="presOf" srcId="{BA8D45A8-3526-4833-B0FC-503FDFE1C9DC}" destId="{22FD0FFA-235C-4B17-A203-2CD8DD56C5F3}" srcOrd="0" destOrd="1" presId="urn:microsoft.com/office/officeart/2005/8/layout/vList5"/>
    <dgm:cxn modelId="{9F0A0250-18EB-4C8F-8664-006B07E8019D}" type="presOf" srcId="{BFF9C256-BC1B-4545-899E-31818834CDAB}" destId="{5B023911-66A2-4A1E-96F3-BAB203539CCF}" srcOrd="0" destOrd="0" presId="urn:microsoft.com/office/officeart/2005/8/layout/vList5"/>
    <dgm:cxn modelId="{C4202052-A76E-4A25-B5DF-1666D83FF2CD}" type="presOf" srcId="{D5BE31F0-8876-4BE2-BED4-FAF95BA27607}" destId="{47733464-212E-4ACE-8CAF-9F5012AD3740}" srcOrd="0" destOrd="0" presId="urn:microsoft.com/office/officeart/2005/8/layout/vList5"/>
    <dgm:cxn modelId="{99108B7F-C8B3-4F87-A1DA-E49F02B32366}" type="presOf" srcId="{6585CF8D-94CD-401A-8469-06E01A129EFC}" destId="{22FD0FFA-235C-4B17-A203-2CD8DD56C5F3}" srcOrd="0" destOrd="2" presId="urn:microsoft.com/office/officeart/2005/8/layout/vList5"/>
    <dgm:cxn modelId="{907DB484-FCD0-4AD8-8C56-42EFE125BC43}" type="presOf" srcId="{D146F57F-4007-4C1E-980B-80C61788BD45}" destId="{47733464-212E-4ACE-8CAF-9F5012AD3740}" srcOrd="0" destOrd="1" presId="urn:microsoft.com/office/officeart/2005/8/layout/vList5"/>
    <dgm:cxn modelId="{9B2EB289-3081-4C43-8E0F-B230AE2ACC60}" type="presOf" srcId="{9F5902F8-BC01-4270-BBBD-FB597191A6F3}" destId="{F2B9D1EF-18C8-4AD3-B314-D660084F4344}" srcOrd="0" destOrd="1" presId="urn:microsoft.com/office/officeart/2005/8/layout/vList5"/>
    <dgm:cxn modelId="{90FF419D-C731-41B6-A632-56D879A71D86}" srcId="{BFF9C256-BC1B-4545-899E-31818834CDAB}" destId="{9F5902F8-BC01-4270-BBBD-FB597191A6F3}" srcOrd="1" destOrd="0" parTransId="{07A9F09A-D919-4A6E-90F8-D95BF028C76A}" sibTransId="{E3022CE0-912D-4F9A-9C51-18EB62E338AE}"/>
    <dgm:cxn modelId="{2213FAA0-6714-48F7-AF2D-FB70C040739F}" srcId="{145516F4-0F9A-4636-94EF-3B3D18ACECC8}" destId="{D5BE31F0-8876-4BE2-BED4-FAF95BA27607}" srcOrd="0" destOrd="0" parTransId="{AFE0FE6C-5BF5-41B6-B95C-8CA197E4F003}" sibTransId="{EBC2F335-B89E-477B-A0B7-CDD12033CA39}"/>
    <dgm:cxn modelId="{580BBDB7-91D1-448F-87F9-16D22DFFF137}" type="presOf" srcId="{5518871C-5608-4CE5-A962-4B7A0C73EE81}" destId="{22FD0FFA-235C-4B17-A203-2CD8DD56C5F3}" srcOrd="0" destOrd="0" presId="urn:microsoft.com/office/officeart/2005/8/layout/vList5"/>
    <dgm:cxn modelId="{6D0070C7-482A-4E75-BBFC-5931F0048E9D}" srcId="{3C113130-C9DF-4033-B82D-BA1A57B3B714}" destId="{BFF9C256-BC1B-4545-899E-31818834CDAB}" srcOrd="2" destOrd="0" parTransId="{C95F2F94-DA4D-4E3B-A3D0-A0748C2CEB08}" sibTransId="{369C48DE-2B0D-4650-8A27-B52072E03733}"/>
    <dgm:cxn modelId="{6A4DE7D4-4B2F-4637-9AEA-7CC267AEE3C1}" srcId="{851416BB-AFCB-4B27-8D66-C09DF6EBDED6}" destId="{6585CF8D-94CD-401A-8469-06E01A129EFC}" srcOrd="2" destOrd="0" parTransId="{FA0EB3DC-C276-4751-9300-7262EB294F83}" sibTransId="{1800A736-ADEA-4A6E-855B-DBDF852A4D7A}"/>
    <dgm:cxn modelId="{29CCF2DE-D5B8-459A-96FA-76BA0A390BA2}" srcId="{3C113130-C9DF-4033-B82D-BA1A57B3B714}" destId="{145516F4-0F9A-4636-94EF-3B3D18ACECC8}" srcOrd="1" destOrd="0" parTransId="{BC6CB463-DE1F-4B46-B067-7875263F4377}" sibTransId="{2262ACC6-9DF5-4AD9-BA9E-E78B3BDA12DE}"/>
    <dgm:cxn modelId="{DF69D9EF-62C9-44CF-815B-379768E9C6F3}" srcId="{3C113130-C9DF-4033-B82D-BA1A57B3B714}" destId="{851416BB-AFCB-4B27-8D66-C09DF6EBDED6}" srcOrd="0" destOrd="0" parTransId="{8559F0A4-4623-4420-A48C-01C7BC30BD28}" sibTransId="{55214FE1-2F43-4596-8D4A-16419A23B9B2}"/>
    <dgm:cxn modelId="{946F80F5-83D1-47F0-9367-AF3AFAF9DF9F}" srcId="{145516F4-0F9A-4636-94EF-3B3D18ACECC8}" destId="{D146F57F-4007-4C1E-980B-80C61788BD45}" srcOrd="1" destOrd="0" parTransId="{22E4C08B-9683-41BA-B3FB-8CFE49432E19}" sibTransId="{04F17958-9E8C-45E2-A89E-6E132B463C41}"/>
    <dgm:cxn modelId="{9C77D1EE-DBCB-491A-B1F3-3A0AD91F5B3D}" type="presParOf" srcId="{FA1E6CFB-D320-4FF8-B14A-E4B15BA122F9}" destId="{265A4EDE-8642-407C-8375-7AF5542FDA6E}" srcOrd="0" destOrd="0" presId="urn:microsoft.com/office/officeart/2005/8/layout/vList5"/>
    <dgm:cxn modelId="{E3C69E61-E86B-4BEC-BE8A-502BB05A01AF}" type="presParOf" srcId="{265A4EDE-8642-407C-8375-7AF5542FDA6E}" destId="{1A589CB1-CE1D-4A7C-96A7-C0D11DFEB3F7}" srcOrd="0" destOrd="0" presId="urn:microsoft.com/office/officeart/2005/8/layout/vList5"/>
    <dgm:cxn modelId="{23FBA62E-83A1-4EEA-B2EA-3D1EB0B264A5}" type="presParOf" srcId="{265A4EDE-8642-407C-8375-7AF5542FDA6E}" destId="{22FD0FFA-235C-4B17-A203-2CD8DD56C5F3}" srcOrd="1" destOrd="0" presId="urn:microsoft.com/office/officeart/2005/8/layout/vList5"/>
    <dgm:cxn modelId="{FE608E2A-C8FE-4E85-B78A-10E18F45C31F}" type="presParOf" srcId="{FA1E6CFB-D320-4FF8-B14A-E4B15BA122F9}" destId="{1EF37CC2-B0EB-4B68-9E43-54AFD5EF0729}" srcOrd="1" destOrd="0" presId="urn:microsoft.com/office/officeart/2005/8/layout/vList5"/>
    <dgm:cxn modelId="{8A7FC734-0E48-43C2-8CEB-CC0DDD1E9C9D}" type="presParOf" srcId="{FA1E6CFB-D320-4FF8-B14A-E4B15BA122F9}" destId="{79972821-6808-4525-838D-82753B695457}" srcOrd="2" destOrd="0" presId="urn:microsoft.com/office/officeart/2005/8/layout/vList5"/>
    <dgm:cxn modelId="{E9E355EB-3485-4FC2-AAA4-EB2E9FC9D52A}" type="presParOf" srcId="{79972821-6808-4525-838D-82753B695457}" destId="{111DA8D9-E4CF-40FA-BA95-DABFFCAD4F72}" srcOrd="0" destOrd="0" presId="urn:microsoft.com/office/officeart/2005/8/layout/vList5"/>
    <dgm:cxn modelId="{F75CD7B4-F84B-4ADB-AC94-219DFE235569}" type="presParOf" srcId="{79972821-6808-4525-838D-82753B695457}" destId="{47733464-212E-4ACE-8CAF-9F5012AD3740}" srcOrd="1" destOrd="0" presId="urn:microsoft.com/office/officeart/2005/8/layout/vList5"/>
    <dgm:cxn modelId="{6DD1B0F5-E741-4C03-8440-40F46AA048B6}" type="presParOf" srcId="{FA1E6CFB-D320-4FF8-B14A-E4B15BA122F9}" destId="{6B1F5619-8AE4-417F-841B-7F805EE7119C}" srcOrd="3" destOrd="0" presId="urn:microsoft.com/office/officeart/2005/8/layout/vList5"/>
    <dgm:cxn modelId="{AF2EB1CB-847A-44E2-9C3A-4CD90E98B700}" type="presParOf" srcId="{FA1E6CFB-D320-4FF8-B14A-E4B15BA122F9}" destId="{14894B61-AE0B-45F2-89AF-9B77D90FB308}" srcOrd="4" destOrd="0" presId="urn:microsoft.com/office/officeart/2005/8/layout/vList5"/>
    <dgm:cxn modelId="{1E2A061B-ED97-4E4E-98B0-346E46086541}" type="presParOf" srcId="{14894B61-AE0B-45F2-89AF-9B77D90FB308}" destId="{5B023911-66A2-4A1E-96F3-BAB203539CCF}" srcOrd="0" destOrd="0" presId="urn:microsoft.com/office/officeart/2005/8/layout/vList5"/>
    <dgm:cxn modelId="{0329BA83-122A-4954-85A3-441E766CD759}" type="presParOf" srcId="{14894B61-AE0B-45F2-89AF-9B77D90FB308}" destId="{F2B9D1EF-18C8-4AD3-B314-D660084F4344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2FD0FFA-235C-4B17-A203-2CD8DD56C5F3}">
      <dsp:nvSpPr>
        <dsp:cNvPr id="0" name=""/>
        <dsp:cNvSpPr/>
      </dsp:nvSpPr>
      <dsp:spPr>
        <a:xfrm rot="5400000">
          <a:off x="5078801" y="-1984854"/>
          <a:ext cx="1034653" cy="5266944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32385" rIns="64770" bIns="32385" numCol="1" spcCol="1270" anchor="ctr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700" kern="1200" dirty="0"/>
            <a:t>Вычисляется эмпирическое значение критерия</a:t>
          </a:r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700" kern="1200" dirty="0"/>
            <a:t>t</a:t>
          </a:r>
          <a:r>
            <a:rPr lang="kk-KZ" sz="1700" kern="1200" baseline="-25000" dirty="0"/>
            <a:t>эмп</a:t>
          </a:r>
          <a:r>
            <a:rPr lang="kk-KZ" sz="1700" kern="1200" dirty="0"/>
            <a:t>=</a:t>
          </a:r>
          <a:endParaRPr lang="ru-RU" sz="1700" kern="1200" dirty="0"/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kk-KZ" sz="1700" kern="1200" dirty="0"/>
            <a:t>Число степеней свободы</a:t>
          </a:r>
          <a:endParaRPr lang="ru-RU" sz="1700" kern="1200" dirty="0"/>
        </a:p>
      </dsp:txBody>
      <dsp:txXfrm rot="-5400000">
        <a:off x="2962656" y="181799"/>
        <a:ext cx="5216436" cy="933637"/>
      </dsp:txXfrm>
    </dsp:sp>
    <dsp:sp modelId="{1A589CB1-CE1D-4A7C-96A7-C0D11DFEB3F7}">
      <dsp:nvSpPr>
        <dsp:cNvPr id="0" name=""/>
        <dsp:cNvSpPr/>
      </dsp:nvSpPr>
      <dsp:spPr>
        <a:xfrm>
          <a:off x="0" y="1959"/>
          <a:ext cx="2962656" cy="1293316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0" lvl="0" indent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6500" kern="1200" dirty="0"/>
            <a:t>Шаг 1</a:t>
          </a:r>
        </a:p>
      </dsp:txBody>
      <dsp:txXfrm>
        <a:off x="63134" y="65093"/>
        <a:ext cx="2836388" cy="1167048"/>
      </dsp:txXfrm>
    </dsp:sp>
    <dsp:sp modelId="{47733464-212E-4ACE-8CAF-9F5012AD3740}">
      <dsp:nvSpPr>
        <dsp:cNvPr id="0" name=""/>
        <dsp:cNvSpPr/>
      </dsp:nvSpPr>
      <dsp:spPr>
        <a:xfrm rot="5400000">
          <a:off x="5078801" y="-626872"/>
          <a:ext cx="1034653" cy="5266944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32385" rIns="64770" bIns="32385" numCol="1" spcCol="1270" anchor="ctr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kk-KZ" sz="1700" kern="1200" dirty="0"/>
            <a:t>Определяем по таблице критические значения критерия Стьюдента с р-уровнем значимости</a:t>
          </a:r>
          <a:endParaRPr lang="ru-RU" sz="1700" kern="1200" dirty="0"/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700" kern="1200" dirty="0" err="1"/>
            <a:t>р=</a:t>
          </a:r>
          <a:r>
            <a:rPr lang="kk-KZ" sz="1700" kern="1200" dirty="0"/>
            <a:t>0,05 или р=0,01</a:t>
          </a:r>
          <a:endParaRPr lang="ru-RU" sz="1700" kern="1200" dirty="0"/>
        </a:p>
      </dsp:txBody>
      <dsp:txXfrm rot="-5400000">
        <a:off x="2962656" y="1539781"/>
        <a:ext cx="5216436" cy="933637"/>
      </dsp:txXfrm>
    </dsp:sp>
    <dsp:sp modelId="{111DA8D9-E4CF-40FA-BA95-DABFFCAD4F72}">
      <dsp:nvSpPr>
        <dsp:cNvPr id="0" name=""/>
        <dsp:cNvSpPr/>
      </dsp:nvSpPr>
      <dsp:spPr>
        <a:xfrm>
          <a:off x="0" y="1359941"/>
          <a:ext cx="2962656" cy="1293316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0" lvl="0" indent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kk-KZ" sz="6500" kern="1200" dirty="0"/>
            <a:t>Шаг 2</a:t>
          </a:r>
          <a:endParaRPr lang="ru-RU" sz="6500" kern="1200" dirty="0"/>
        </a:p>
      </dsp:txBody>
      <dsp:txXfrm>
        <a:off x="63134" y="1423075"/>
        <a:ext cx="2836388" cy="1167048"/>
      </dsp:txXfrm>
    </dsp:sp>
    <dsp:sp modelId="{F2B9D1EF-18C8-4AD3-B314-D660084F4344}">
      <dsp:nvSpPr>
        <dsp:cNvPr id="0" name=""/>
        <dsp:cNvSpPr/>
      </dsp:nvSpPr>
      <dsp:spPr>
        <a:xfrm rot="5400000">
          <a:off x="5078801" y="731110"/>
          <a:ext cx="1034653" cy="5266944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32385" rIns="64770" bIns="32385" numCol="1" spcCol="1270" anchor="ctr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kk-KZ" sz="1700" kern="1200" dirty="0"/>
            <a:t>Принимаем стат.решение и формулируем вывод </a:t>
          </a:r>
          <a:endParaRPr lang="ru-RU" sz="1700" kern="1200" dirty="0"/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700" kern="1200" dirty="0"/>
            <a:t>Интеллект воспитанников статистически достоверно превышает нормативный показатель А=100</a:t>
          </a:r>
        </a:p>
      </dsp:txBody>
      <dsp:txXfrm rot="-5400000">
        <a:off x="2962656" y="2897763"/>
        <a:ext cx="5216436" cy="933637"/>
      </dsp:txXfrm>
    </dsp:sp>
    <dsp:sp modelId="{5B023911-66A2-4A1E-96F3-BAB203539CCF}">
      <dsp:nvSpPr>
        <dsp:cNvPr id="0" name=""/>
        <dsp:cNvSpPr/>
      </dsp:nvSpPr>
      <dsp:spPr>
        <a:xfrm>
          <a:off x="0" y="2717924"/>
          <a:ext cx="2962656" cy="1293316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0" lvl="0" indent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kk-KZ" sz="6500" kern="1200" dirty="0"/>
            <a:t>Шаг 3</a:t>
          </a:r>
          <a:endParaRPr lang="ru-RU" sz="6500" kern="1200" dirty="0"/>
        </a:p>
      </dsp:txBody>
      <dsp:txXfrm>
        <a:off x="63134" y="2781058"/>
        <a:ext cx="2836388" cy="116704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1625600" y="3886200"/>
            <a:ext cx="9144000" cy="990600"/>
          </a:xfrm>
        </p:spPr>
        <p:txBody>
          <a:bodyPr anchor="t" anchorCtr="0"/>
          <a:lstStyle>
            <a:lvl1pPr algn="r">
              <a:defRPr sz="3200">
                <a:solidFill>
                  <a:schemeClr val="tx1"/>
                </a:solidFill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625600" y="5124450"/>
            <a:ext cx="9144000" cy="533400"/>
          </a:xfrm>
        </p:spPr>
        <p:txBody>
          <a:bodyPr/>
          <a:lstStyle>
            <a:lvl1pPr marL="0" indent="0" algn="r">
              <a:buNone/>
              <a:defRPr sz="20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8534400" y="6355080"/>
            <a:ext cx="3048000" cy="365760"/>
          </a:xfrm>
        </p:spPr>
        <p:txBody>
          <a:bodyPr/>
          <a:lstStyle>
            <a:lvl1pPr>
              <a:defRPr sz="1400"/>
            </a:lvl1pPr>
          </a:lstStyle>
          <a:p>
            <a:fld id="{993CDBC8-8CAF-4827-82BA-B20F380AF993}" type="datetimeFigureOut">
              <a:rPr lang="ru-RU" smtClean="0"/>
              <a:pPr/>
              <a:t>31.10.2025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3864864" y="6355080"/>
            <a:ext cx="4632960" cy="365760"/>
          </a:xfrm>
        </p:spPr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1621536" y="6355080"/>
            <a:ext cx="1625600" cy="365760"/>
          </a:xfrm>
        </p:spPr>
        <p:txBody>
          <a:bodyPr/>
          <a:lstStyle/>
          <a:p>
            <a:fld id="{D3D080C6-F23F-46C6-8B8E-D95628F970F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1" name="Прямоугольник 20"/>
          <p:cNvSpPr/>
          <p:nvPr/>
        </p:nvSpPr>
        <p:spPr>
          <a:xfrm>
            <a:off x="1206500" y="3648075"/>
            <a:ext cx="97536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33" name="Прямоугольник 32"/>
          <p:cNvSpPr/>
          <p:nvPr/>
        </p:nvSpPr>
        <p:spPr>
          <a:xfrm>
            <a:off x="1219200" y="5048250"/>
            <a:ext cx="9753600" cy="685800"/>
          </a:xfrm>
          <a:prstGeom prst="rect">
            <a:avLst/>
          </a:prstGeom>
          <a:noFill/>
          <a:ln w="6350" cap="rnd" cmpd="sng" algn="ctr">
            <a:solidFill>
              <a:schemeClr val="accent2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22" name="Прямоугольник 21"/>
          <p:cNvSpPr/>
          <p:nvPr/>
        </p:nvSpPr>
        <p:spPr>
          <a:xfrm>
            <a:off x="1206500" y="3648075"/>
            <a:ext cx="3048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32" name="Прямоугольник 31"/>
          <p:cNvSpPr/>
          <p:nvPr/>
        </p:nvSpPr>
        <p:spPr>
          <a:xfrm>
            <a:off x="1219200" y="5048250"/>
            <a:ext cx="304800" cy="685800"/>
          </a:xfrm>
          <a:prstGeom prst="rect">
            <a:avLst/>
          </a:prstGeom>
          <a:solidFill>
            <a:schemeClr val="accent2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3CDBC8-8CAF-4827-82BA-B20F380AF993}" type="datetimeFigureOut">
              <a:rPr lang="ru-RU" smtClean="0"/>
              <a:pPr/>
              <a:t>31.10.2025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D080C6-F23F-46C6-8B8E-D95628F970F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3CDBC8-8CAF-4827-82BA-B20F380AF993}" type="datetimeFigureOut">
              <a:rPr lang="ru-RU" smtClean="0"/>
              <a:pPr/>
              <a:t>31.10.2025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D080C6-F23F-46C6-8B8E-D95628F970F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609600" y="6353175"/>
            <a:ext cx="109728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sz="1800"/>
          </a:p>
        </p:txBody>
      </p:sp>
      <p:sp>
        <p:nvSpPr>
          <p:cNvPr id="8" name="Равнобедренный треугольник 7"/>
          <p:cNvSpPr>
            <a:spLocks noChangeAspect="1"/>
          </p:cNvSpPr>
          <p:nvPr/>
        </p:nvSpPr>
        <p:spPr>
          <a:xfrm rot="5400000">
            <a:off x="590609" y="6447423"/>
            <a:ext cx="190849" cy="160419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 rot="5400000">
            <a:off x="5814836" y="3201952"/>
            <a:ext cx="585216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sz="180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3CDBC8-8CAF-4827-82BA-B20F380AF993}" type="datetimeFigureOut">
              <a:rPr lang="ru-RU" smtClean="0"/>
              <a:pPr/>
              <a:t>31.10.2025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D080C6-F23F-46C6-8B8E-D95628F970F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609600" y="1219200"/>
            <a:ext cx="10972800" cy="4937760"/>
          </a:xfrm>
        </p:spPr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25600" y="2971800"/>
            <a:ext cx="9144000" cy="1066800"/>
          </a:xfrm>
        </p:spPr>
        <p:txBody>
          <a:bodyPr anchor="t" anchorCtr="0"/>
          <a:lstStyle>
            <a:lvl1pPr algn="r">
              <a:buNone/>
              <a:defRPr sz="3200" b="0" cap="none" baseline="0"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727200" y="4267200"/>
            <a:ext cx="9042400" cy="1143000"/>
          </a:xfrm>
        </p:spPr>
        <p:txBody>
          <a:bodyPr anchor="t" anchorCtr="0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8534400" y="6355080"/>
            <a:ext cx="3048000" cy="365760"/>
          </a:xfrm>
        </p:spPr>
        <p:txBody>
          <a:bodyPr/>
          <a:lstStyle/>
          <a:p>
            <a:fld id="{993CDBC8-8CAF-4827-82BA-B20F380AF993}" type="datetimeFigureOut">
              <a:rPr lang="ru-RU" smtClean="0"/>
              <a:pPr/>
              <a:t>31.10.2025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864864" y="6355080"/>
            <a:ext cx="4632960" cy="365760"/>
          </a:xfr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426464" y="6355080"/>
            <a:ext cx="2027936" cy="365760"/>
          </a:xfrm>
        </p:spPr>
        <p:txBody>
          <a:bodyPr/>
          <a:lstStyle/>
          <a:p>
            <a:fld id="{D3D080C6-F23F-46C6-8B8E-D95628F970F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1219200" y="2819400"/>
            <a:ext cx="97536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8" name="Прямоугольник 7"/>
          <p:cNvSpPr/>
          <p:nvPr/>
        </p:nvSpPr>
        <p:spPr>
          <a:xfrm>
            <a:off x="1219200" y="2819400"/>
            <a:ext cx="3048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28600"/>
            <a:ext cx="10972800" cy="914400"/>
          </a:xfrm>
        </p:spPr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3CDBC8-8CAF-4827-82BA-B20F380AF993}" type="datetimeFigureOut">
              <a:rPr lang="ru-RU" smtClean="0"/>
              <a:pPr/>
              <a:t>31.10.2025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D080C6-F23F-46C6-8B8E-D95628F970F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609600" y="1219200"/>
            <a:ext cx="5388864" cy="4937760"/>
          </a:xfrm>
        </p:spPr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6176264" y="1216152"/>
            <a:ext cx="5388864" cy="4937760"/>
          </a:xfrm>
        </p:spPr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28600"/>
            <a:ext cx="10972800" cy="9144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285875"/>
            <a:ext cx="5386917" cy="685800"/>
          </a:xfrm>
          <a:noFill/>
          <a:ln>
            <a:noFill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6197601" y="1295400"/>
            <a:ext cx="5389033" cy="685800"/>
          </a:xfrm>
          <a:noFill/>
          <a:ln>
            <a:noFill/>
          </a:ln>
        </p:spPr>
        <p:txBody>
          <a:bodyPr lIns="91440" anchor="b" anchorCtr="0"/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3CDBC8-8CAF-4827-82BA-B20F380AF993}" type="datetimeFigureOut">
              <a:rPr lang="ru-RU" smtClean="0"/>
              <a:pPr/>
              <a:t>31.10.2025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D080C6-F23F-46C6-8B8E-D95628F970F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609600" y="2133600"/>
            <a:ext cx="5384800" cy="4038600"/>
          </a:xfrm>
        </p:spPr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6197600" y="2133600"/>
            <a:ext cx="5384800" cy="4038600"/>
          </a:xfrm>
        </p:spPr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28600"/>
            <a:ext cx="10972800" cy="914400"/>
          </a:xfrm>
        </p:spPr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3CDBC8-8CAF-4827-82BA-B20F380AF993}" type="datetimeFigureOut">
              <a:rPr lang="ru-RU" smtClean="0"/>
              <a:pPr/>
              <a:t>31.10.2025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D080C6-F23F-46C6-8B8E-D95628F970F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Равнобедренный треугольник 5"/>
          <p:cNvSpPr>
            <a:spLocks noChangeAspect="1"/>
          </p:cNvSpPr>
          <p:nvPr/>
        </p:nvSpPr>
        <p:spPr>
          <a:xfrm rot="5400000">
            <a:off x="590609" y="6447423"/>
            <a:ext cx="190849" cy="160419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3CDBC8-8CAF-4827-82BA-B20F380AF993}" type="datetimeFigureOut">
              <a:rPr lang="ru-RU" smtClean="0"/>
              <a:pPr/>
              <a:t>31.10.2025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D080C6-F23F-46C6-8B8E-D95628F970F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5" name="Прямая соединительная линия 4"/>
          <p:cNvSpPr>
            <a:spLocks noChangeShapeType="1"/>
          </p:cNvSpPr>
          <p:nvPr/>
        </p:nvSpPr>
        <p:spPr bwMode="auto">
          <a:xfrm>
            <a:off x="609600" y="6353175"/>
            <a:ext cx="109728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sz="1800"/>
          </a:p>
        </p:txBody>
      </p:sp>
      <p:sp>
        <p:nvSpPr>
          <p:cNvPr id="6" name="Равнобедренный треугольник 5"/>
          <p:cNvSpPr>
            <a:spLocks noChangeAspect="1"/>
          </p:cNvSpPr>
          <p:nvPr/>
        </p:nvSpPr>
        <p:spPr>
          <a:xfrm rot="5400000">
            <a:off x="590609" y="6447423"/>
            <a:ext cx="190849" cy="160419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432800" y="304800"/>
            <a:ext cx="3352800" cy="838200"/>
          </a:xfrm>
        </p:spPr>
        <p:txBody>
          <a:bodyPr anchor="b" anchorCtr="0">
            <a:noAutofit/>
          </a:bodyPr>
          <a:lstStyle>
            <a:lvl1pPr algn="l">
              <a:buNone/>
              <a:defRPr sz="2000" b="1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8432800" y="1219201"/>
            <a:ext cx="3352800" cy="4843463"/>
          </a:xfrm>
        </p:spPr>
        <p:txBody>
          <a:bodyPr/>
          <a:lstStyle>
            <a:lvl1pPr marL="0" indent="0">
              <a:lnSpc>
                <a:spcPts val="22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3CDBC8-8CAF-4827-82BA-B20F380AF993}" type="datetimeFigureOut">
              <a:rPr lang="ru-RU" smtClean="0"/>
              <a:pPr/>
              <a:t>31.10.2025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D080C6-F23F-46C6-8B8E-D95628F970F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609600" y="6353175"/>
            <a:ext cx="109728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sz="1800"/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 rot="5400000">
            <a:off x="5220033" y="3324225"/>
            <a:ext cx="603504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sz="1800" dirty="0"/>
          </a:p>
        </p:txBody>
      </p:sp>
      <p:sp>
        <p:nvSpPr>
          <p:cNvPr id="9" name="Равнобедренный треугольник 8"/>
          <p:cNvSpPr>
            <a:spLocks noChangeAspect="1"/>
          </p:cNvSpPr>
          <p:nvPr/>
        </p:nvSpPr>
        <p:spPr>
          <a:xfrm rot="5400000">
            <a:off x="590609" y="6447423"/>
            <a:ext cx="190849" cy="160419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12" name="Содержимое 11"/>
          <p:cNvSpPr>
            <a:spLocks noGrp="1"/>
          </p:cNvSpPr>
          <p:nvPr>
            <p:ph sz="quarter" idx="1"/>
          </p:nvPr>
        </p:nvSpPr>
        <p:spPr>
          <a:xfrm>
            <a:off x="406400" y="304800"/>
            <a:ext cx="7620000" cy="5715000"/>
          </a:xfrm>
        </p:spPr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500856"/>
            <a:ext cx="10972800" cy="674688"/>
          </a:xfrm>
          <a:ln>
            <a:solidFill>
              <a:schemeClr val="accent1"/>
            </a:solidFill>
          </a:ln>
        </p:spPr>
        <p:txBody>
          <a:bodyPr lIns="274320" anchor="ctr"/>
          <a:lstStyle>
            <a:lvl1pPr algn="r">
              <a:buNone/>
              <a:defRPr sz="2000" b="0">
                <a:solidFill>
                  <a:schemeClr val="tx1"/>
                </a:solidFill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609600" y="1905000"/>
            <a:ext cx="10972800" cy="4270248"/>
          </a:xfrm>
          <a:solidFill>
            <a:schemeClr val="tx1">
              <a:shade val="50000"/>
            </a:schemeClr>
          </a:solidFill>
          <a:ln>
            <a:noFill/>
          </a:ln>
          <a:effectLst/>
        </p:spPr>
        <p:txBody>
          <a:bodyPr/>
          <a:lstStyle>
            <a:lvl1pPr marL="0" indent="0">
              <a:spcBef>
                <a:spcPts val="600"/>
              </a:spcBef>
              <a:buNone/>
              <a:defRPr sz="3200"/>
            </a:lvl1pPr>
          </a:lstStyle>
          <a:p>
            <a:r>
              <a:rPr kumimoji="0" lang="ru-RU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1219200"/>
            <a:ext cx="10972800" cy="533400"/>
          </a:xfrm>
        </p:spPr>
        <p:txBody>
          <a:bodyPr anchor="ctr" anchorCtr="0"/>
          <a:lstStyle>
            <a:lvl1pPr marL="0" indent="0" algn="l">
              <a:buFontTx/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3CDBC8-8CAF-4827-82BA-B20F380AF993}" type="datetimeFigureOut">
              <a:rPr lang="ru-RU" smtClean="0"/>
              <a:pPr/>
              <a:t>31.10.2025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D080C6-F23F-46C6-8B8E-D95628F970F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609600" y="6353175"/>
            <a:ext cx="109728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sz="1800"/>
          </a:p>
        </p:txBody>
      </p:sp>
      <p:sp>
        <p:nvSpPr>
          <p:cNvPr id="9" name="Равнобедренный треугольник 8"/>
          <p:cNvSpPr>
            <a:spLocks noChangeAspect="1"/>
          </p:cNvSpPr>
          <p:nvPr/>
        </p:nvSpPr>
        <p:spPr>
          <a:xfrm rot="5400000">
            <a:off x="590609" y="6447423"/>
            <a:ext cx="190849" cy="160419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10" name="Прямоугольник 9"/>
          <p:cNvSpPr/>
          <p:nvPr/>
        </p:nvSpPr>
        <p:spPr>
          <a:xfrm>
            <a:off x="609600" y="500856"/>
            <a:ext cx="243840" cy="68580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609600" y="152400"/>
            <a:ext cx="10972800" cy="990600"/>
          </a:xfrm>
          <a:prstGeom prst="rect">
            <a:avLst/>
          </a:prstGeom>
        </p:spPr>
        <p:txBody>
          <a:bodyPr vert="horz" anchor="b" anchorCtr="0">
            <a:normAutofit/>
          </a:bodyPr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609600" y="1219200"/>
            <a:ext cx="10972800" cy="4910328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/>
              <a:t>Образец текста</a:t>
            </a:r>
          </a:p>
          <a:p>
            <a:pPr lvl="1" eaLnBrk="1" latinLnBrk="0" hangingPunct="1"/>
            <a:r>
              <a:rPr kumimoji="0" lang="ru-RU"/>
              <a:t>Второй уровень</a:t>
            </a:r>
          </a:p>
          <a:p>
            <a:pPr lvl="2" eaLnBrk="1" latinLnBrk="0" hangingPunct="1"/>
            <a:r>
              <a:rPr kumimoji="0" lang="ru-RU"/>
              <a:t>Третий уровень</a:t>
            </a:r>
          </a:p>
          <a:p>
            <a:pPr lvl="3" eaLnBrk="1" latinLnBrk="0" hangingPunct="1"/>
            <a:r>
              <a:rPr kumimoji="0" lang="ru-RU"/>
              <a:t>Четвертый уровень</a:t>
            </a:r>
          </a:p>
          <a:p>
            <a:pPr lvl="4" eaLnBrk="1" latinLnBrk="0" hangingPunct="1"/>
            <a:r>
              <a:rPr kumimoji="0" lang="ru-RU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8534400" y="6356350"/>
            <a:ext cx="3052064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993CDBC8-8CAF-4827-82BA-B20F380AF993}" type="datetimeFigureOut">
              <a:rPr lang="ru-RU" smtClean="0"/>
              <a:pPr/>
              <a:t>31.10.2025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864864" y="6356350"/>
            <a:ext cx="4673600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6864" y="6356350"/>
            <a:ext cx="26416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D3D080C6-F23F-46C6-8B8E-D95628F970F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8" name="Прямая соединительная линия 27"/>
          <p:cNvSpPr>
            <a:spLocks noChangeShapeType="1"/>
          </p:cNvSpPr>
          <p:nvPr/>
        </p:nvSpPr>
        <p:spPr bwMode="auto">
          <a:xfrm>
            <a:off x="609600" y="6353175"/>
            <a:ext cx="109728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sz="1800"/>
          </a:p>
        </p:txBody>
      </p:sp>
      <p:sp>
        <p:nvSpPr>
          <p:cNvPr id="29" name="Прямая соединительная линия 28"/>
          <p:cNvSpPr>
            <a:spLocks noChangeShapeType="1"/>
          </p:cNvSpPr>
          <p:nvPr/>
        </p:nvSpPr>
        <p:spPr bwMode="auto">
          <a:xfrm>
            <a:off x="609600" y="1143000"/>
            <a:ext cx="109728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sz="1800"/>
          </a:p>
        </p:txBody>
      </p:sp>
      <p:sp>
        <p:nvSpPr>
          <p:cNvPr id="10" name="Равнобедренный треугольник 9"/>
          <p:cNvSpPr>
            <a:spLocks noChangeAspect="1"/>
          </p:cNvSpPr>
          <p:nvPr/>
        </p:nvSpPr>
        <p:spPr>
          <a:xfrm rot="5400000">
            <a:off x="590609" y="6447423"/>
            <a:ext cx="190849" cy="160419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2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6000"/>
        <a:buFont typeface="Wingdings 3"/>
        <a:buChar char="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ts val="500"/>
        </a:spcBef>
        <a:buClr>
          <a:schemeClr val="accent2"/>
        </a:buClr>
        <a:buSzPct val="76000"/>
        <a:buFont typeface="Wingdings 3"/>
        <a:buChar char=""/>
        <a:defRPr kumimoji="0" sz="23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500"/>
        </a:spcBef>
        <a:buClr>
          <a:schemeClr val="bg1">
            <a:shade val="50000"/>
          </a:schemeClr>
        </a:buClr>
        <a:buSzPct val="76000"/>
        <a:buFont typeface="Wingdings 3"/>
        <a:buChar char="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400"/>
        </a:spcBef>
        <a:buClr>
          <a:schemeClr val="accent2">
            <a:shade val="75000"/>
          </a:schemeClr>
        </a:buClr>
        <a:buSzPct val="70000"/>
        <a:buFont typeface="Wingdings"/>
        <a:buChar char="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00"/>
        </a:spcBef>
        <a:buClr>
          <a:schemeClr val="accent2"/>
        </a:buClr>
        <a:buSzPct val="70000"/>
        <a:buFont typeface="Wingdings"/>
        <a:buChar char="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ts val="300"/>
        </a:spcBef>
        <a:buClr>
          <a:srgbClr val="9FB8CD">
            <a:shade val="75000"/>
          </a:srgbClr>
        </a:buClr>
        <a:buSzPct val="75000"/>
        <a:buFont typeface="Wingdings 3"/>
        <a:buChar char=""/>
        <a:defRPr kumimoji="0" lang="en-US" sz="1600" kern="1200" smtClean="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rgbClr val="727CA3">
            <a:shade val="75000"/>
          </a:srgb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7pPr>
      <a:lvl8pPr marL="2011680" indent="-182880" algn="l" rtl="0" eaLnBrk="1" latinLnBrk="0" hangingPunct="1">
        <a:spcBef>
          <a:spcPts val="300"/>
        </a:spcBef>
        <a:buClr>
          <a:prstClr val="white">
            <a:shade val="50000"/>
          </a:prst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8pPr>
      <a:lvl9pPr marL="2194560" indent="-182880" algn="l" rtl="0" eaLnBrk="1" latinLnBrk="0" hangingPunct="1">
        <a:spcBef>
          <a:spcPts val="300"/>
        </a:spcBef>
        <a:buClr>
          <a:srgbClr val="9FB8CD"/>
        </a:buClr>
        <a:buSzPct val="75000"/>
        <a:buFont typeface="Wingdings 3"/>
        <a:buChar char=""/>
        <a:defRPr kumimoji="0" lang="en-US" sz="1200" kern="1200" smtClean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9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oursera.org/learn/matematicheskiye-metody-v-psikhologii/lecture/om8py/vidieo-praktika-5-2-sravnitiel-nyie-kritierii-chast-1" TargetMode="External"/><Relationship Id="rId2" Type="http://schemas.openxmlformats.org/officeDocument/2006/relationships/hyperlink" Target="https://www.coursera.org/learn/matematicheskiye-metody-v-psikhologii/lecture/MdcU1/vidieo-5-1-sravnieniie-dvukh-niezavisimykh-vyborok" TargetMode="Externa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kk-KZ" b="1" dirty="0"/>
              <a:t>Лекция </a:t>
            </a:r>
            <a:r>
              <a:rPr lang="en-US" b="1" dirty="0"/>
              <a:t>9</a:t>
            </a:r>
            <a:r>
              <a:rPr lang="ru-RU" b="1" dirty="0"/>
              <a:t>,11.</a:t>
            </a:r>
            <a:r>
              <a:rPr lang="kk-KZ" dirty="0"/>
              <a:t> Параметрические методы сравнения выборок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kk-KZ" dirty="0"/>
              <a:t>Составила А</a:t>
            </a:r>
            <a:r>
              <a:rPr lang="ru-RU" dirty="0"/>
              <a:t>.К. </a:t>
            </a:r>
            <a:r>
              <a:rPr lang="ru-RU" dirty="0" err="1"/>
              <a:t>Мынбаева</a:t>
            </a:r>
            <a:endParaRPr lang="ru-RU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kk-KZ" b="1" dirty="0">
                <a:solidFill>
                  <a:srgbClr val="00B050"/>
                </a:solidFill>
              </a:rPr>
              <a:t>Сравнение средних арифметических для одной выборки – критерий </a:t>
            </a:r>
            <a:r>
              <a:rPr lang="en-US" b="1" dirty="0">
                <a:solidFill>
                  <a:srgbClr val="00B050"/>
                </a:solidFill>
              </a:rPr>
              <a:t>t-</a:t>
            </a:r>
            <a:r>
              <a:rPr lang="ru-RU" b="1" dirty="0">
                <a:solidFill>
                  <a:srgbClr val="00B050"/>
                </a:solidFill>
              </a:rPr>
              <a:t>Стьюдента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ru-RU" dirty="0"/>
              <a:t>Метод позволяет проверить гипотезу, что среднее значение признака М отличается от некоторого известного признака А. 		Н0: М=</a:t>
            </a:r>
            <a:r>
              <a:rPr lang="en-US" dirty="0"/>
              <a:t>A</a:t>
            </a:r>
            <a:endParaRPr lang="ru-RU" dirty="0"/>
          </a:p>
          <a:p>
            <a:r>
              <a:rPr lang="ru-RU" i="1" dirty="0"/>
              <a:t>Исходное положение: </a:t>
            </a:r>
            <a:r>
              <a:rPr lang="ru-RU" dirty="0"/>
              <a:t>распределение признака в выборке приблизительно соответствует нормальному</a:t>
            </a:r>
          </a:p>
          <a:p>
            <a:r>
              <a:rPr lang="ru-RU" dirty="0"/>
              <a:t>Значения выборки репрезентативны изучаемой генеральной совокупности</a:t>
            </a:r>
          </a:p>
          <a:p>
            <a:r>
              <a:rPr lang="ru-RU" dirty="0"/>
              <a:t>Формула для эмпирического значения коэффициента </a:t>
            </a:r>
            <a:r>
              <a:rPr lang="en-US" dirty="0"/>
              <a:t>t-</a:t>
            </a:r>
            <a:r>
              <a:rPr lang="ru-RU" dirty="0"/>
              <a:t>Стьюдента :</a:t>
            </a:r>
            <a:endParaRPr lang="en-US" dirty="0"/>
          </a:p>
          <a:p>
            <a:endParaRPr lang="en-US" dirty="0"/>
          </a:p>
          <a:p>
            <a:pPr lvl="8"/>
            <a:r>
              <a:rPr dirty="0"/>
              <a:t>              </a:t>
            </a:r>
            <a:r>
              <a:rPr sz="1600" dirty="0" err="1"/>
              <a:t>df</a:t>
            </a:r>
            <a:r>
              <a:rPr sz="1600" dirty="0"/>
              <a:t>=N-1</a:t>
            </a:r>
            <a:endParaRPr lang="ru-RU" sz="1600" dirty="0"/>
          </a:p>
        </p:txBody>
      </p:sp>
      <p:sp>
        <p:nvSpPr>
          <p:cNvPr id="20482" name="Rectangle 2"/>
          <p:cNvSpPr>
            <a:spLocks noChangeArrowheads="1"/>
          </p:cNvSpPr>
          <p:nvPr/>
        </p:nvSpPr>
        <p:spPr bwMode="auto">
          <a:xfrm>
            <a:off x="1524001" y="43934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0483" name="Rectangle 3"/>
          <p:cNvSpPr>
            <a:spLocks noChangeArrowheads="1"/>
          </p:cNvSpPr>
          <p:nvPr/>
        </p:nvSpPr>
        <p:spPr bwMode="auto">
          <a:xfrm>
            <a:off x="1524001" y="891659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latin typeface="Arial" pitchFamily="34" charset="0"/>
              <a:cs typeface="Arial" pitchFamily="34" charset="0"/>
            </a:endParaRPr>
          </a:p>
        </p:txBody>
      </p:sp>
      <p:sp>
        <p:nvSpPr>
          <p:cNvPr id="20485" name="Rectangle 5"/>
          <p:cNvSpPr>
            <a:spLocks noChangeArrowheads="1"/>
          </p:cNvSpPr>
          <p:nvPr/>
        </p:nvSpPr>
        <p:spPr bwMode="auto">
          <a:xfrm>
            <a:off x="1524001" y="43934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20484" name="Picture 4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452926" y="5072075"/>
            <a:ext cx="1500198" cy="750099"/>
          </a:xfrm>
          <a:prstGeom prst="rect">
            <a:avLst/>
          </a:prstGeom>
          <a:noFill/>
        </p:spPr>
      </p:pic>
      <p:sp>
        <p:nvSpPr>
          <p:cNvPr id="20486" name="Rectangle 6"/>
          <p:cNvSpPr>
            <a:spLocks noChangeArrowheads="1"/>
          </p:cNvSpPr>
          <p:nvPr/>
        </p:nvSpPr>
        <p:spPr bwMode="auto">
          <a:xfrm>
            <a:off x="1524001" y="891659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392" y="0"/>
            <a:ext cx="9558804" cy="1928826"/>
          </a:xfrm>
        </p:spPr>
        <p:txBody>
          <a:bodyPr>
            <a:normAutofit fontScale="90000"/>
          </a:bodyPr>
          <a:lstStyle/>
          <a:p>
            <a:r>
              <a:rPr lang="kk-KZ" dirty="0"/>
              <a:t>Задача: </a:t>
            </a:r>
            <a:r>
              <a:rPr lang="kk-KZ" sz="2400" dirty="0"/>
              <a:t>исследовалось влияние условий воспитания в интернате на интеллектуальное развитие детей</a:t>
            </a:r>
            <a:r>
              <a:rPr lang="ru-RU" sz="2400" dirty="0"/>
              <a:t>. Получены результаты: М=106, </a:t>
            </a:r>
            <a:r>
              <a:rPr lang="ru-RU" sz="2400" dirty="0">
                <a:sym typeface="Symbol"/>
              </a:rPr>
              <a:t>=15, </a:t>
            </a:r>
            <a:r>
              <a:rPr lang="en-US" sz="2400" dirty="0">
                <a:sym typeface="Symbol"/>
              </a:rPr>
              <a:t>N=36</a:t>
            </a:r>
            <a:r>
              <a:rPr lang="kk-KZ" sz="2400" dirty="0">
                <a:sym typeface="Symbol"/>
              </a:rPr>
              <a:t>. </a:t>
            </a:r>
            <a:br>
              <a:rPr lang="kk-KZ" sz="2400" dirty="0">
                <a:sym typeface="Symbol"/>
              </a:rPr>
            </a:br>
            <a:r>
              <a:rPr lang="kk-KZ" sz="2400" dirty="0">
                <a:sym typeface="Symbol"/>
              </a:rPr>
              <a:t>Исследователей интересовал вопрос: превышает ли интеллект воспитанников нормальный показатель А</a:t>
            </a:r>
            <a:r>
              <a:rPr lang="ru-RU" sz="2400" dirty="0">
                <a:sym typeface="Symbol"/>
              </a:rPr>
              <a:t>=</a:t>
            </a:r>
            <a:r>
              <a:rPr lang="kk-KZ" sz="2400" dirty="0">
                <a:sym typeface="Symbol"/>
              </a:rPr>
              <a:t>100 </a:t>
            </a:r>
            <a:endParaRPr lang="ru-RU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sz="quarter" idx="1"/>
          </p:nvPr>
        </p:nvGraphicFramePr>
        <p:xfrm>
          <a:off x="1981200" y="2143125"/>
          <a:ext cx="8229600" cy="4013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DDE4F22-AA80-A87C-ECE9-4F77A61564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332656"/>
            <a:ext cx="10972800" cy="680120"/>
          </a:xfrm>
        </p:spPr>
        <p:txBody>
          <a:bodyPr>
            <a:normAutofit fontScale="90000"/>
          </a:bodyPr>
          <a:lstStyle/>
          <a:p>
            <a:r>
              <a:rPr lang="ru-RU" dirty="0"/>
              <a:t>Таблица критических значений </a:t>
            </a:r>
            <a:r>
              <a:rPr lang="en-US" dirty="0"/>
              <a:t>t-</a:t>
            </a:r>
            <a:r>
              <a:rPr lang="ru-RU" dirty="0"/>
              <a:t>критерия Стьюдента</a:t>
            </a:r>
            <a:br>
              <a:rPr lang="ru-RU" dirty="0"/>
            </a:br>
            <a:r>
              <a:rPr lang="en-GB" sz="1800" dirty="0"/>
              <a:t>https://www.matematicus.ru/teoriya-veroyatnosti/tablitsy/tablitsa-znachenij-kriteriya-styudenta-t-kriteriya</a:t>
            </a:r>
            <a:endParaRPr lang="ru-KZ" sz="1800" dirty="0"/>
          </a:p>
        </p:txBody>
      </p:sp>
      <p:pic>
        <p:nvPicPr>
          <p:cNvPr id="11" name="Объект 10">
            <a:extLst>
              <a:ext uri="{FF2B5EF4-FFF2-40B4-BE49-F238E27FC236}">
                <a16:creationId xmlns:a16="http://schemas.microsoft.com/office/drawing/2014/main" id="{B759E3BD-1221-303A-C116-6904EF0F932F}"/>
              </a:ext>
            </a:extLst>
          </p:cNvPr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191344" y="1225104"/>
            <a:ext cx="4312985" cy="5412613"/>
          </a:xfrm>
          <a:prstGeom prst="rect">
            <a:avLst/>
          </a:prstGeom>
        </p:spPr>
      </p:pic>
      <p:pic>
        <p:nvPicPr>
          <p:cNvPr id="13" name="Объект 12">
            <a:extLst>
              <a:ext uri="{FF2B5EF4-FFF2-40B4-BE49-F238E27FC236}">
                <a16:creationId xmlns:a16="http://schemas.microsoft.com/office/drawing/2014/main" id="{F686AE84-F5A9-21A9-CDF3-D5FFDF36BDC0}"/>
              </a:ext>
            </a:extLst>
          </p:cNvPr>
          <p:cNvPicPr>
            <a:picLocks noGrp="1" noChangeAspect="1"/>
          </p:cNvPicPr>
          <p:nvPr>
            <p:ph sz="quarter" idx="2"/>
          </p:nvPr>
        </p:nvPicPr>
        <p:blipFill>
          <a:blip r:embed="rId3"/>
          <a:stretch>
            <a:fillRect/>
          </a:stretch>
        </p:blipFill>
        <p:spPr>
          <a:xfrm>
            <a:off x="4523345" y="1081729"/>
            <a:ext cx="4478635" cy="5670376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D7801296-ED80-52AD-51C6-E55B9A1301E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001980" y="1684009"/>
            <a:ext cx="3171004" cy="22721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752439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44B64C2-0872-FC64-14DA-68547267E1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296416"/>
            <a:ext cx="10972800" cy="2052464"/>
          </a:xfrm>
        </p:spPr>
        <p:txBody>
          <a:bodyPr>
            <a:normAutofit fontScale="90000"/>
          </a:bodyPr>
          <a:lstStyle/>
          <a:p>
            <a:r>
              <a:rPr lang="kk-KZ" dirty="0"/>
              <a:t>Задача: исследовалось влияние условий воспитания в интернате на интеллектуальное развитие детей</a:t>
            </a:r>
            <a:r>
              <a:rPr lang="ru-RU" dirty="0"/>
              <a:t>. Получены результаты: М=106, </a:t>
            </a:r>
            <a:r>
              <a:rPr lang="ru-RU" dirty="0">
                <a:sym typeface="Symbol"/>
              </a:rPr>
              <a:t>=15, </a:t>
            </a:r>
            <a:r>
              <a:rPr lang="en-US" dirty="0">
                <a:sym typeface="Symbol"/>
              </a:rPr>
              <a:t>N=36</a:t>
            </a:r>
            <a:r>
              <a:rPr lang="kk-KZ" dirty="0">
                <a:sym typeface="Symbol"/>
              </a:rPr>
              <a:t>. </a:t>
            </a:r>
            <a:br>
              <a:rPr lang="kk-KZ" dirty="0">
                <a:sym typeface="Symbol"/>
              </a:rPr>
            </a:br>
            <a:r>
              <a:rPr lang="kk-KZ" dirty="0">
                <a:sym typeface="Symbol"/>
              </a:rPr>
              <a:t>Исследователей интересовал вопрос: превышает ли интеллект воспитанников нормальный показатель А</a:t>
            </a:r>
            <a:r>
              <a:rPr lang="ru-RU" dirty="0">
                <a:sym typeface="Symbol"/>
              </a:rPr>
              <a:t>=</a:t>
            </a:r>
            <a:r>
              <a:rPr lang="kk-KZ" dirty="0">
                <a:sym typeface="Symbol"/>
              </a:rPr>
              <a:t>100 </a:t>
            </a:r>
            <a:endParaRPr lang="ru-KZ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B5AB327-7BB0-5680-D37B-D8994CD8DAEF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609600" y="2492896"/>
            <a:ext cx="10972800" cy="3664064"/>
          </a:xfrm>
        </p:spPr>
        <p:txBody>
          <a:bodyPr/>
          <a:lstStyle/>
          <a:p>
            <a:pPr lvl="0"/>
            <a:r>
              <a:rPr lang="en-US" dirty="0"/>
              <a:t>t</a:t>
            </a:r>
            <a:r>
              <a:rPr lang="kk-KZ" baseline="-25000" dirty="0"/>
              <a:t>эмп</a:t>
            </a:r>
            <a:r>
              <a:rPr lang="kk-KZ" dirty="0"/>
              <a:t>=					</a:t>
            </a:r>
            <a:endParaRPr lang="ru-RU" dirty="0"/>
          </a:p>
          <a:p>
            <a:pPr lvl="0"/>
            <a:r>
              <a:rPr lang="kk-KZ" dirty="0"/>
              <a:t>Число степеней свободы	</a:t>
            </a:r>
            <a:r>
              <a:rPr lang="en-GB" sz="2800" dirty="0"/>
              <a:t> </a:t>
            </a:r>
            <a:r>
              <a:rPr lang="en-GB" sz="2800" dirty="0" err="1"/>
              <a:t>df</a:t>
            </a:r>
            <a:r>
              <a:rPr lang="en-GB" sz="2800" dirty="0"/>
              <a:t>=N-1</a:t>
            </a:r>
            <a:endParaRPr lang="ru-RU" dirty="0"/>
          </a:p>
          <a:p>
            <a:endParaRPr lang="ru-KZ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8E78E39D-E811-F356-B069-D2EBC908D64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24392" y="2204864"/>
            <a:ext cx="1505843" cy="7498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610137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84639" y="116632"/>
            <a:ext cx="9414788" cy="990600"/>
          </a:xfrm>
        </p:spPr>
        <p:txBody>
          <a:bodyPr>
            <a:noAutofit/>
          </a:bodyPr>
          <a:lstStyle/>
          <a:p>
            <a:r>
              <a:rPr lang="kk-KZ" sz="2400" b="1" dirty="0">
                <a:solidFill>
                  <a:srgbClr val="00B050"/>
                </a:solidFill>
              </a:rPr>
              <a:t>Сравнение средних арифметических для независимых выборок – критерий </a:t>
            </a:r>
            <a:r>
              <a:rPr lang="en-US" sz="2400" b="1" dirty="0">
                <a:solidFill>
                  <a:srgbClr val="00B050"/>
                </a:solidFill>
              </a:rPr>
              <a:t>t-</a:t>
            </a:r>
            <a:r>
              <a:rPr lang="kk-KZ" sz="2400" b="1" dirty="0">
                <a:solidFill>
                  <a:srgbClr val="00B050"/>
                </a:solidFill>
              </a:rPr>
              <a:t>Стьюдента для независимых выборок</a:t>
            </a:r>
            <a:endParaRPr lang="ru-RU" sz="2400" b="1" dirty="0">
              <a:solidFill>
                <a:srgbClr val="00B05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1055440" y="1484784"/>
            <a:ext cx="8229600" cy="5000636"/>
          </a:xfrm>
        </p:spPr>
        <p:txBody>
          <a:bodyPr/>
          <a:lstStyle/>
          <a:p>
            <a:r>
              <a:rPr lang="kk-KZ" dirty="0"/>
              <a:t>Проверка гипотезы, что средние значения двух генеральных совокупностей из которых извлечены сравниваемые </a:t>
            </a:r>
            <a:r>
              <a:rPr lang="kk-KZ" b="1" dirty="0">
                <a:solidFill>
                  <a:srgbClr val="0070C0"/>
                </a:solidFill>
              </a:rPr>
              <a:t>независимые </a:t>
            </a:r>
            <a:r>
              <a:rPr lang="kk-KZ" dirty="0"/>
              <a:t>выборки, отличаются друг от друга.</a:t>
            </a:r>
          </a:p>
          <a:p>
            <a:r>
              <a:rPr lang="kk-KZ" dirty="0"/>
              <a:t>Допущение независимости предполагает, что представители двух выборок </a:t>
            </a:r>
            <a:r>
              <a:rPr lang="kk-KZ" b="1" dirty="0">
                <a:solidFill>
                  <a:srgbClr val="0070C0"/>
                </a:solidFill>
              </a:rPr>
              <a:t>не составляют пары коррелирующих значений признака.</a:t>
            </a:r>
          </a:p>
          <a:p>
            <a:r>
              <a:rPr lang="en-US" b="1" dirty="0">
                <a:solidFill>
                  <a:srgbClr val="0070C0"/>
                </a:solidFill>
              </a:rPr>
              <a:t>H0: </a:t>
            </a:r>
            <a:r>
              <a:rPr lang="ru-RU" b="1" dirty="0">
                <a:solidFill>
                  <a:srgbClr val="0070C0"/>
                </a:solidFill>
              </a:rPr>
              <a:t>М1=М2</a:t>
            </a:r>
          </a:p>
          <a:p>
            <a:r>
              <a:rPr lang="ru-RU" b="1" dirty="0">
                <a:solidFill>
                  <a:srgbClr val="0070C0"/>
                </a:solidFill>
              </a:rPr>
              <a:t>Н1: М1 </a:t>
            </a:r>
            <a:r>
              <a:rPr lang="ru-RU" b="1" dirty="0">
                <a:solidFill>
                  <a:srgbClr val="0070C0"/>
                </a:solidFill>
                <a:sym typeface="Symbol"/>
              </a:rPr>
              <a:t></a:t>
            </a:r>
            <a:r>
              <a:rPr lang="en-US" b="1" dirty="0">
                <a:solidFill>
                  <a:srgbClr val="0070C0"/>
                </a:solidFill>
              </a:rPr>
              <a:t>M2</a:t>
            </a:r>
            <a:r>
              <a:rPr lang="ru-RU" b="1" dirty="0">
                <a:solidFill>
                  <a:srgbClr val="0070C0"/>
                </a:solidFill>
              </a:rPr>
              <a:t> (отличаются друг от друга)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839416" y="404664"/>
            <a:ext cx="9371384" cy="6264696"/>
          </a:xfrm>
        </p:spPr>
        <p:txBody>
          <a:bodyPr>
            <a:normAutofit/>
          </a:bodyPr>
          <a:lstStyle/>
          <a:p>
            <a:r>
              <a:rPr lang="kk-KZ" b="1" dirty="0">
                <a:solidFill>
                  <a:srgbClr val="0070C0"/>
                </a:solidFill>
              </a:rPr>
              <a:t>Исходные предположения: </a:t>
            </a:r>
            <a:r>
              <a:rPr lang="kk-KZ" dirty="0"/>
              <a:t>одна выборка из одной генсовокупности</a:t>
            </a:r>
            <a:r>
              <a:rPr lang="ru-RU" dirty="0"/>
              <a:t>, другая  (независимая от первой) из другой.</a:t>
            </a:r>
          </a:p>
          <a:p>
            <a:r>
              <a:rPr lang="ru-RU" dirty="0"/>
              <a:t>Распределения приблизительно соответствуют нормальному</a:t>
            </a:r>
          </a:p>
          <a:p>
            <a:r>
              <a:rPr lang="ru-RU" dirty="0"/>
              <a:t>Дисперсии в признаках примерно одинаковы (гомогенны)</a:t>
            </a:r>
          </a:p>
          <a:p>
            <a:endParaRPr lang="ru-RU" dirty="0"/>
          </a:p>
          <a:p>
            <a:r>
              <a:rPr lang="ru-RU" b="1" dirty="0">
                <a:solidFill>
                  <a:srgbClr val="0070C0"/>
                </a:solidFill>
              </a:rPr>
              <a:t>Ограничения: </a:t>
            </a:r>
            <a:r>
              <a:rPr lang="ru-RU" dirty="0"/>
              <a:t>в случае разной численности сравниваемых выборок их дисперсии статистически достоверно не различаются (проверяется по критерию </a:t>
            </a:r>
            <a:r>
              <a:rPr lang="en-US" dirty="0"/>
              <a:t>F-</a:t>
            </a:r>
            <a:r>
              <a:rPr lang="kk-KZ" dirty="0"/>
              <a:t>Фишера</a:t>
            </a:r>
            <a:r>
              <a:rPr lang="ru-RU" dirty="0"/>
              <a:t>)</a:t>
            </a:r>
          </a:p>
          <a:p>
            <a:r>
              <a:rPr lang="ru-RU" i="1" dirty="0">
                <a:solidFill>
                  <a:srgbClr val="0070C0"/>
                </a:solidFill>
              </a:rPr>
              <a:t>Альтернативный метод: </a:t>
            </a:r>
            <a:r>
              <a:rPr lang="ru-RU" dirty="0"/>
              <a:t>непараметрический критерий </a:t>
            </a:r>
            <a:r>
              <a:rPr lang="en-US" dirty="0"/>
              <a:t>U</a:t>
            </a:r>
            <a:r>
              <a:rPr lang="kk-KZ" dirty="0"/>
              <a:t>-Манна-Уитни</a:t>
            </a:r>
            <a:r>
              <a:rPr lang="ru-RU" dirty="0"/>
              <a:t>, если распределение признака хоть одной выборки отличается от нормального  и дисперсии различаются статистически достоверно. 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df</a:t>
            </a:r>
            <a:r>
              <a:rPr lang="en-US" dirty="0"/>
              <a:t>=N</a:t>
            </a:r>
            <a:r>
              <a:rPr lang="en-US" baseline="-25000" dirty="0"/>
              <a:t>1</a:t>
            </a:r>
            <a:r>
              <a:rPr lang="en-US" dirty="0"/>
              <a:t>+N</a:t>
            </a:r>
            <a:r>
              <a:rPr lang="en-US" baseline="-25000" dirty="0"/>
              <a:t>2</a:t>
            </a:r>
            <a:r>
              <a:rPr lang="en-US" dirty="0"/>
              <a:t>-2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1981200" y="2143116"/>
            <a:ext cx="8229600" cy="4013844"/>
          </a:xfrm>
        </p:spPr>
        <p:txBody>
          <a:bodyPr/>
          <a:lstStyle/>
          <a:p>
            <a:endParaRPr lang="en-US" dirty="0"/>
          </a:p>
          <a:p>
            <a:endParaRPr lang="en-US" dirty="0"/>
          </a:p>
          <a:p>
            <a:endParaRPr lang="ru-RU" dirty="0"/>
          </a:p>
        </p:txBody>
      </p:sp>
      <p:sp>
        <p:nvSpPr>
          <p:cNvPr id="23554" name="Rectangle 2"/>
          <p:cNvSpPr>
            <a:spLocks noChangeArrowheads="1"/>
          </p:cNvSpPr>
          <p:nvPr/>
        </p:nvSpPr>
        <p:spPr bwMode="auto">
          <a:xfrm>
            <a:off x="1524001" y="43934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23553" name="Picture 1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952992" y="1214423"/>
            <a:ext cx="1857388" cy="1402517"/>
          </a:xfrm>
          <a:prstGeom prst="rect">
            <a:avLst/>
          </a:prstGeom>
          <a:noFill/>
        </p:spPr>
      </p:pic>
      <p:sp>
        <p:nvSpPr>
          <p:cNvPr id="23555" name="Rectangle 3"/>
          <p:cNvSpPr>
            <a:spLocks noChangeArrowheads="1"/>
          </p:cNvSpPr>
          <p:nvPr/>
        </p:nvSpPr>
        <p:spPr bwMode="auto">
          <a:xfrm>
            <a:off x="1524001" y="1205984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latin typeface="Arial" pitchFamily="34" charset="0"/>
              <a:cs typeface="Arial" pitchFamily="34" charset="0"/>
            </a:endParaRPr>
          </a:p>
        </p:txBody>
      </p:sp>
      <p:sp>
        <p:nvSpPr>
          <p:cNvPr id="23557" name="Rectangle 5"/>
          <p:cNvSpPr>
            <a:spLocks noChangeArrowheads="1"/>
          </p:cNvSpPr>
          <p:nvPr/>
        </p:nvSpPr>
        <p:spPr bwMode="auto">
          <a:xfrm>
            <a:off x="1524001" y="43934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23556" name="Picture 4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238613" y="3929066"/>
            <a:ext cx="3560813" cy="990602"/>
          </a:xfrm>
          <a:prstGeom prst="rect">
            <a:avLst/>
          </a:prstGeom>
          <a:noFill/>
        </p:spPr>
      </p:pic>
      <p:sp>
        <p:nvSpPr>
          <p:cNvPr id="23558" name="Rectangle 6"/>
          <p:cNvSpPr>
            <a:spLocks noChangeArrowheads="1"/>
          </p:cNvSpPr>
          <p:nvPr/>
        </p:nvSpPr>
        <p:spPr bwMode="auto">
          <a:xfrm>
            <a:off x="1524001" y="1205984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238348" y="2714620"/>
            <a:ext cx="678564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k-KZ" dirty="0"/>
              <a:t>Для близких по численности выборок </a:t>
            </a:r>
            <a:endParaRPr lang="en-US" dirty="0"/>
          </a:p>
          <a:p>
            <a:r>
              <a:rPr lang="kk-KZ" dirty="0"/>
              <a:t>Или</a:t>
            </a:r>
          </a:p>
          <a:p>
            <a:r>
              <a:rPr lang="kk-KZ" dirty="0"/>
              <a:t>Для точных рассчетов</a:t>
            </a:r>
            <a:r>
              <a:rPr lang="ru-RU" dirty="0"/>
              <a:t>, когда по численности выборки различаются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/>
              <a:t>Задача. Различие интеллекта студентов 1 и 4 курса</a:t>
            </a:r>
          </a:p>
        </p:txBody>
      </p:sp>
      <p:graphicFrame>
        <p:nvGraphicFramePr>
          <p:cNvPr id="7" name="Содержимое 6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4218076551"/>
              </p:ext>
            </p:extLst>
          </p:nvPr>
        </p:nvGraphicFramePr>
        <p:xfrm>
          <a:off x="768340" y="1340768"/>
          <a:ext cx="4041776" cy="1854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2088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2088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ru-RU" dirty="0"/>
                        <a:t>1 курс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5 курс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N1=30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N2=28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M1=103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M2=109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>
                          <a:sym typeface="Symbol"/>
                        </a:rPr>
                        <a:t></a:t>
                      </a:r>
                      <a:r>
                        <a:rPr lang="en-US" baseline="-25000" dirty="0">
                          <a:sym typeface="Symbol"/>
                        </a:rPr>
                        <a:t>1</a:t>
                      </a:r>
                      <a:r>
                        <a:rPr lang="en-US" dirty="0">
                          <a:sym typeface="Symbol"/>
                        </a:rPr>
                        <a:t> </a:t>
                      </a:r>
                      <a:r>
                        <a:rPr lang="en-US" baseline="30000" dirty="0">
                          <a:sym typeface="Symbol"/>
                        </a:rPr>
                        <a:t> </a:t>
                      </a:r>
                      <a:r>
                        <a:rPr lang="en-US" dirty="0">
                          <a:sym typeface="Symbol"/>
                        </a:rPr>
                        <a:t>    = 10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>
                          <a:sym typeface="Symbol"/>
                        </a:rPr>
                        <a:t></a:t>
                      </a:r>
                      <a:r>
                        <a:rPr lang="en-US" baseline="-25000" dirty="0">
                          <a:sym typeface="Symbol"/>
                        </a:rPr>
                        <a:t>2</a:t>
                      </a:r>
                      <a:r>
                        <a:rPr lang="en-US" dirty="0">
                          <a:sym typeface="Symbol"/>
                        </a:rPr>
                        <a:t> </a:t>
                      </a:r>
                      <a:r>
                        <a:rPr lang="en-US" baseline="30000" dirty="0">
                          <a:sym typeface="Symbol"/>
                        </a:rPr>
                        <a:t>  </a:t>
                      </a:r>
                      <a:r>
                        <a:rPr lang="en-US" baseline="0" dirty="0">
                          <a:sym typeface="Symbol"/>
                        </a:rPr>
                        <a:t>= 12</a:t>
                      </a:r>
                      <a:endParaRPr lang="ru-RU" baseline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>
                          <a:sym typeface="Symbol" panose="05050102010706020507" pitchFamily="18" charset="2"/>
                        </a:rPr>
                        <a:t></a:t>
                      </a:r>
                      <a:r>
                        <a:rPr lang="en-US" baseline="-25000" dirty="0">
                          <a:sym typeface="Symbol" panose="05050102010706020507" pitchFamily="18" charset="2"/>
                        </a:rPr>
                        <a:t>1</a:t>
                      </a:r>
                      <a:r>
                        <a:rPr lang="en-US" dirty="0">
                          <a:sym typeface="Symbol" panose="05050102010706020507" pitchFamily="18" charset="2"/>
                        </a:rPr>
                        <a:t> </a:t>
                      </a:r>
                      <a:r>
                        <a:rPr lang="en-US" baseline="30000" dirty="0">
                          <a:sym typeface="Symbol" panose="05050102010706020507" pitchFamily="18" charset="2"/>
                        </a:rPr>
                        <a:t>2</a:t>
                      </a:r>
                      <a:r>
                        <a:rPr lang="en-US" dirty="0">
                          <a:sym typeface="Symbol" panose="05050102010706020507" pitchFamily="18" charset="2"/>
                        </a:rPr>
                        <a:t>=100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aseline="0" dirty="0"/>
                        <a:t>144</a:t>
                      </a:r>
                      <a:endParaRPr lang="ru-RU" baseline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6" name="Содержимое 5"/>
          <p:cNvSpPr>
            <a:spLocks noGrp="1"/>
          </p:cNvSpPr>
          <p:nvPr>
            <p:ph sz="quarter" idx="2"/>
          </p:nvPr>
        </p:nvSpPr>
        <p:spPr>
          <a:xfrm>
            <a:off x="5159896" y="1216152"/>
            <a:ext cx="6405232" cy="4937760"/>
          </a:xfrm>
        </p:spPr>
        <p:txBody>
          <a:bodyPr>
            <a:normAutofit lnSpcReduction="10000"/>
          </a:bodyPr>
          <a:lstStyle/>
          <a:p>
            <a:r>
              <a:rPr lang="kk-KZ" dirty="0"/>
              <a:t>Шаг 1: рассчитать </a:t>
            </a:r>
            <a:r>
              <a:rPr lang="en-US" dirty="0"/>
              <a:t>t</a:t>
            </a:r>
            <a:r>
              <a:rPr lang="ru-RU" dirty="0" err="1"/>
              <a:t>эмп</a:t>
            </a:r>
            <a:r>
              <a:rPr lang="en-US" dirty="0"/>
              <a:t> =</a:t>
            </a:r>
            <a:r>
              <a:rPr lang="kk-KZ" dirty="0"/>
              <a:t>          </a:t>
            </a:r>
            <a:r>
              <a:rPr lang="ru-RU" dirty="0"/>
              <a:t>(по первой формуле – </a:t>
            </a:r>
            <a:r>
              <a:rPr lang="ru-RU" dirty="0" err="1"/>
              <a:t>прибл</a:t>
            </a:r>
            <a:r>
              <a:rPr lang="ru-RU" dirty="0"/>
              <a:t>, по второй точно)</a:t>
            </a:r>
            <a:endParaRPr lang="en-US" dirty="0"/>
          </a:p>
          <a:p>
            <a:r>
              <a:rPr lang="en-US" dirty="0" err="1"/>
              <a:t>df</a:t>
            </a:r>
            <a:r>
              <a:rPr lang="en-US" dirty="0"/>
              <a:t>=</a:t>
            </a:r>
            <a:r>
              <a:rPr lang="kk-KZ" dirty="0"/>
              <a:t> </a:t>
            </a:r>
            <a:r>
              <a:rPr lang="en-US" dirty="0"/>
              <a:t>N</a:t>
            </a:r>
            <a:r>
              <a:rPr lang="en-US" baseline="-25000" dirty="0"/>
              <a:t>1</a:t>
            </a:r>
            <a:r>
              <a:rPr lang="en-US" dirty="0"/>
              <a:t>+N</a:t>
            </a:r>
            <a:r>
              <a:rPr lang="en-US" baseline="-25000" dirty="0"/>
              <a:t>2</a:t>
            </a:r>
            <a:r>
              <a:rPr lang="en-US" dirty="0"/>
              <a:t>-2</a:t>
            </a:r>
          </a:p>
          <a:p>
            <a:endParaRPr lang="en-US" dirty="0"/>
          </a:p>
          <a:p>
            <a:r>
              <a:rPr lang="kk-KZ" dirty="0"/>
              <a:t>Шаг 2:Определяем критическое значение р-уровень значимости</a:t>
            </a:r>
            <a:r>
              <a:rPr lang="en-US" dirty="0"/>
              <a:t> t</a:t>
            </a:r>
            <a:r>
              <a:rPr lang="kk-KZ" dirty="0"/>
              <a:t>кр</a:t>
            </a:r>
            <a:r>
              <a:rPr lang="ru-RU" dirty="0"/>
              <a:t>=  </a:t>
            </a:r>
            <a:endParaRPr lang="kk-KZ" dirty="0"/>
          </a:p>
          <a:p>
            <a:r>
              <a:rPr lang="kk-KZ" dirty="0"/>
              <a:t>Если р-уровень задан</a:t>
            </a:r>
            <a:r>
              <a:rPr lang="ru-RU" dirty="0"/>
              <a:t>, то проверяют </a:t>
            </a:r>
          </a:p>
          <a:p>
            <a:pPr marL="0" indent="0">
              <a:buNone/>
            </a:pPr>
            <a:r>
              <a:rPr lang="en-US" dirty="0"/>
              <a:t>t</a:t>
            </a:r>
            <a:r>
              <a:rPr lang="kk-KZ" dirty="0"/>
              <a:t>эмп </a:t>
            </a:r>
            <a:r>
              <a:rPr lang="en-US" dirty="0"/>
              <a:t>&lt;</a:t>
            </a:r>
            <a:r>
              <a:rPr lang="kk-KZ" dirty="0"/>
              <a:t> </a:t>
            </a:r>
            <a:r>
              <a:rPr lang="en-US" dirty="0"/>
              <a:t>t </a:t>
            </a:r>
            <a:r>
              <a:rPr lang="ru-RU" dirty="0" err="1"/>
              <a:t>крит</a:t>
            </a:r>
            <a:r>
              <a:rPr lang="en-US" dirty="0"/>
              <a:t> (H0 </a:t>
            </a:r>
            <a:r>
              <a:rPr lang="kk-KZ" dirty="0"/>
              <a:t>принимают</a:t>
            </a:r>
            <a:r>
              <a:rPr lang="en-US" dirty="0"/>
              <a:t>)</a:t>
            </a:r>
            <a:endParaRPr lang="ru-RU" dirty="0"/>
          </a:p>
          <a:p>
            <a:endParaRPr lang="kk-KZ" dirty="0"/>
          </a:p>
          <a:p>
            <a:r>
              <a:rPr lang="kk-KZ" dirty="0"/>
              <a:t>Шаг 3. Стат.гипотеза  о равенстве средних отклоняется. Интеллект студентов 4 курса выше, чем 1 курса</a:t>
            </a:r>
            <a:endParaRPr lang="en-US" dirty="0"/>
          </a:p>
          <a:p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767408" y="3140968"/>
            <a:ext cx="214314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ym typeface="Symbol"/>
              </a:rPr>
              <a:t>Гипотеза о различии интеллекта проверялась на уровне =0,05</a:t>
            </a:r>
            <a:endParaRPr lang="ru-RU" dirty="0"/>
          </a:p>
        </p:txBody>
      </p:sp>
      <p:pic>
        <p:nvPicPr>
          <p:cNvPr id="9" name="Picture 1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910284" y="4770919"/>
            <a:ext cx="1857388" cy="140251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475E462-2063-24D0-A3CF-58170BAA7D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9071331-B9A3-D130-2BEB-8EEE9D5C608B}"/>
              </a:ext>
            </a:extLst>
          </p:cNvPr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D91E3DCD-7F25-A640-18F0-1BFDACEBBA54}"/>
              </a:ext>
            </a:extLst>
          </p:cNvPr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160826677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63964" y="188640"/>
            <a:ext cx="9846836" cy="990600"/>
          </a:xfrm>
        </p:spPr>
        <p:txBody>
          <a:bodyPr>
            <a:noAutofit/>
          </a:bodyPr>
          <a:lstStyle/>
          <a:p>
            <a:r>
              <a:rPr lang="kk-KZ" sz="2400" b="1" dirty="0">
                <a:solidFill>
                  <a:srgbClr val="00B050"/>
                </a:solidFill>
              </a:rPr>
              <a:t>Сравнение средних арифметических для зависимых выборок – критерий </a:t>
            </a:r>
            <a:r>
              <a:rPr lang="en-US" sz="2400" b="1" dirty="0">
                <a:solidFill>
                  <a:srgbClr val="00B050"/>
                </a:solidFill>
              </a:rPr>
              <a:t>t-</a:t>
            </a:r>
            <a:r>
              <a:rPr lang="kk-KZ" sz="2400" b="1" dirty="0">
                <a:solidFill>
                  <a:srgbClr val="00B050"/>
                </a:solidFill>
              </a:rPr>
              <a:t>Стьюдента для зависимых выборок</a:t>
            </a:r>
            <a:endParaRPr lang="ru-RU" sz="2400" b="1" dirty="0">
              <a:solidFill>
                <a:srgbClr val="00B05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839416" y="1484784"/>
            <a:ext cx="10873208" cy="5000636"/>
          </a:xfrm>
        </p:spPr>
        <p:txBody>
          <a:bodyPr>
            <a:normAutofit/>
          </a:bodyPr>
          <a:lstStyle/>
          <a:p>
            <a:r>
              <a:rPr lang="kk-KZ" dirty="0"/>
              <a:t>Проверка гипотезы, что средние значения двух генеральных совокупностей из которых извлечены сравниваемые </a:t>
            </a:r>
            <a:r>
              <a:rPr lang="kk-KZ" b="1" dirty="0">
                <a:solidFill>
                  <a:srgbClr val="0070C0"/>
                </a:solidFill>
              </a:rPr>
              <a:t>зависимые </a:t>
            </a:r>
            <a:r>
              <a:rPr lang="kk-KZ" dirty="0"/>
              <a:t>выборки, отличаются друг от друга.</a:t>
            </a:r>
          </a:p>
          <a:p>
            <a:r>
              <a:rPr lang="kk-KZ" dirty="0"/>
              <a:t>Допущение зависимости предполагает, что признак измерен на одной и той же выборке дважды – до и после тренинга/воздействия.</a:t>
            </a:r>
          </a:p>
          <a:p>
            <a:r>
              <a:rPr lang="kk-KZ" dirty="0"/>
              <a:t>В общем случае: </a:t>
            </a:r>
            <a:r>
              <a:rPr lang="kk-KZ" dirty="0">
                <a:sym typeface="Symbol"/>
              </a:rPr>
              <a:t> признаку первой выборки  </a:t>
            </a:r>
            <a:r>
              <a:rPr lang="kk-KZ" dirty="0">
                <a:sym typeface="Symbol" panose="05050102010706020507" pitchFamily="18" charset="2"/>
              </a:rPr>
              <a:t></a:t>
            </a:r>
            <a:r>
              <a:rPr lang="kk-KZ" dirty="0">
                <a:sym typeface="Symbol"/>
              </a:rPr>
              <a:t>поставлен в соответствие представитель другой, так что два ряда данных </a:t>
            </a:r>
            <a:r>
              <a:rPr lang="kk-KZ" b="1" dirty="0">
                <a:solidFill>
                  <a:srgbClr val="0070C0"/>
                </a:solidFill>
              </a:rPr>
              <a:t>коррелируют друг с другом.</a:t>
            </a:r>
          </a:p>
          <a:p>
            <a:r>
              <a:rPr lang="en-US" b="1" dirty="0">
                <a:solidFill>
                  <a:srgbClr val="0070C0"/>
                </a:solidFill>
              </a:rPr>
              <a:t>H0: </a:t>
            </a:r>
            <a:r>
              <a:rPr lang="ru-RU" b="1" dirty="0">
                <a:solidFill>
                  <a:srgbClr val="0070C0"/>
                </a:solidFill>
              </a:rPr>
              <a:t>М1=М2</a:t>
            </a:r>
          </a:p>
          <a:p>
            <a:r>
              <a:rPr lang="ru-RU" b="1" dirty="0">
                <a:solidFill>
                  <a:srgbClr val="0070C0"/>
                </a:solidFill>
              </a:rPr>
              <a:t>Н1: М1 </a:t>
            </a:r>
            <a:r>
              <a:rPr lang="ru-RU" b="1" dirty="0">
                <a:solidFill>
                  <a:srgbClr val="0070C0"/>
                </a:solidFill>
                <a:sym typeface="Symbol"/>
              </a:rPr>
              <a:t></a:t>
            </a:r>
            <a:r>
              <a:rPr lang="en-US" b="1" dirty="0">
                <a:solidFill>
                  <a:srgbClr val="0070C0"/>
                </a:solidFill>
              </a:rPr>
              <a:t>M2</a:t>
            </a:r>
            <a:endParaRPr lang="ru-RU" b="1" dirty="0">
              <a:solidFill>
                <a:srgbClr val="0070C0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Литература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609600" y="1219200"/>
            <a:ext cx="10972800" cy="5638800"/>
          </a:xfrm>
        </p:spPr>
        <p:txBody>
          <a:bodyPr>
            <a:normAutofit fontScale="70000" lnSpcReduction="20000"/>
          </a:bodyPr>
          <a:lstStyle/>
          <a:p>
            <a:r>
              <a:rPr lang="ru-RU" sz="2800" dirty="0"/>
              <a:t>Новикова Н.В., Новиков А.И. Математические методы в психологии. – М., 2015 (</a:t>
            </a:r>
            <a:r>
              <a:rPr lang="en-US" sz="2800" dirty="0" err="1"/>
              <a:t>Exel</a:t>
            </a:r>
            <a:r>
              <a:rPr lang="en-US" sz="2800" dirty="0"/>
              <a:t> </a:t>
            </a:r>
            <a:r>
              <a:rPr lang="kk-KZ" sz="2800" dirty="0"/>
              <a:t>и </a:t>
            </a:r>
            <a:r>
              <a:rPr lang="en-US" sz="2800" dirty="0"/>
              <a:t>SPSS</a:t>
            </a:r>
            <a:r>
              <a:rPr lang="ru-RU" sz="2800" dirty="0"/>
              <a:t>)</a:t>
            </a:r>
          </a:p>
          <a:p>
            <a:r>
              <a:rPr lang="ru-RU" sz="2800" dirty="0" err="1"/>
              <a:t>Наследов</a:t>
            </a:r>
            <a:r>
              <a:rPr lang="ru-RU" sz="2800" dirty="0"/>
              <a:t> А.Д. Математические методы психологического исследования. Анализ и интерпретация данных. – СПб: Речь, 2006. – 396 с.</a:t>
            </a:r>
          </a:p>
          <a:p>
            <a:r>
              <a:rPr lang="ru-RU" sz="2800" dirty="0"/>
              <a:t>Титкова Л.С. Математические методы в психологии. - Владивосток, 2002. – 85с.</a:t>
            </a:r>
            <a:endParaRPr lang="ru-RU" sz="1600" dirty="0"/>
          </a:p>
          <a:p>
            <a:r>
              <a:rPr lang="ru-RU" sz="2800" dirty="0"/>
              <a:t>Гребенникова, И. В. Методы математической обработки экспериментальных данных: учебно-методическое пособие / И. В. Гребенникова. — Екатеринбург : Изд-во  Урал. ун-та, 2015. — 124 с.</a:t>
            </a:r>
          </a:p>
          <a:p>
            <a:r>
              <a:rPr lang="kk-KZ" sz="2800" dirty="0"/>
              <a:t>Болтаева Ә.М. Психологиялық ғылыми зерттеулерді ұйымдастыру: оқу құралы. – Алматы, 2015. – 122 б.</a:t>
            </a:r>
          </a:p>
          <a:p>
            <a:endParaRPr lang="kk-KZ" sz="2800" dirty="0"/>
          </a:p>
          <a:p>
            <a:r>
              <a:rPr lang="ru-RU" sz="2800" dirty="0"/>
              <a:t>Корреляционный анализ</a:t>
            </a:r>
          </a:p>
          <a:p>
            <a:r>
              <a:rPr lang="lt-LT" sz="2800" dirty="0"/>
              <a:t>https://www.coursera.org/lecture/smart-analytics-education/korrieliatsionnyi-analiz-faktornyi-analiz-OEqA8</a:t>
            </a:r>
            <a:endParaRPr lang="ru-RU" sz="2800" dirty="0"/>
          </a:p>
          <a:p>
            <a:r>
              <a:rPr lang="en-US" sz="2800" dirty="0">
                <a:hlinkClick r:id="rId2"/>
              </a:rPr>
              <a:t>https://www.coursera.org/learn/matematicheskiye-metody-v-psikhologii/lecture/MdcU1/vidieo-5-1-sravnieniie-dvukh-niezavisimykh-vyborok</a:t>
            </a:r>
            <a:endParaRPr lang="ru-RU" sz="2800" dirty="0"/>
          </a:p>
          <a:p>
            <a:r>
              <a:rPr lang="en-US" sz="2800" dirty="0">
                <a:hlinkClick r:id="rId3"/>
              </a:rPr>
              <a:t>https://www.coursera.org/learn/matematicheskiye-metody-v-psikhologii/lecture/om8py/vidieo-praktika-5-2-sravnitiel-nyie-kritierii-chast-1</a:t>
            </a:r>
            <a:endParaRPr lang="ru-RU" sz="2800" dirty="0"/>
          </a:p>
          <a:p>
            <a:r>
              <a:rPr lang="en-US" sz="2800" dirty="0"/>
              <a:t>https://www.coursera.org/learn/matematicheskiye-metody-v-psikhologii/lecture/1RAqC/vidieo-praktika-5-4-sravnitiel-nyie-kritierii-chast-3</a:t>
            </a:r>
            <a:endParaRPr lang="ru-RU" sz="2800" dirty="0"/>
          </a:p>
          <a:p>
            <a:endParaRPr lang="ru-RU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79376" y="404664"/>
            <a:ext cx="10729192" cy="5585480"/>
          </a:xfrm>
        </p:spPr>
        <p:txBody>
          <a:bodyPr>
            <a:normAutofit lnSpcReduction="10000"/>
          </a:bodyPr>
          <a:lstStyle/>
          <a:p>
            <a:r>
              <a:rPr lang="kk-KZ" b="1" dirty="0">
                <a:solidFill>
                  <a:srgbClr val="0070C0"/>
                </a:solidFill>
              </a:rPr>
              <a:t>Исходные предположения: </a:t>
            </a:r>
            <a:r>
              <a:rPr lang="kk-KZ" dirty="0">
                <a:sym typeface="Symbol"/>
              </a:rPr>
              <a:t> признаку первой выборки  поставлен в соответствие представитель другой</a:t>
            </a:r>
            <a:r>
              <a:rPr lang="ru-RU" dirty="0"/>
              <a:t>.</a:t>
            </a:r>
          </a:p>
          <a:p>
            <a:r>
              <a:rPr lang="kk-KZ" dirty="0">
                <a:sym typeface="Symbol"/>
              </a:rPr>
              <a:t>Данные двух выборок положительно </a:t>
            </a:r>
            <a:r>
              <a:rPr lang="kk-KZ" b="1" dirty="0">
                <a:solidFill>
                  <a:srgbClr val="0070C0"/>
                </a:solidFill>
              </a:rPr>
              <a:t>коррелируют</a:t>
            </a:r>
            <a:endParaRPr lang="ru-RU" dirty="0"/>
          </a:p>
          <a:p>
            <a:r>
              <a:rPr lang="ru-RU" dirty="0"/>
              <a:t>Распределение изучаемого признака первой и второй выборки  соответствуют нормальному закону</a:t>
            </a:r>
          </a:p>
          <a:p>
            <a:endParaRPr lang="ru-RU" dirty="0"/>
          </a:p>
          <a:p>
            <a:r>
              <a:rPr lang="ru-RU" dirty="0">
                <a:solidFill>
                  <a:srgbClr val="0070C0"/>
                </a:solidFill>
              </a:rPr>
              <a:t>Ограничения</a:t>
            </a:r>
            <a:r>
              <a:rPr lang="ru-RU" dirty="0"/>
              <a:t>: распределения существенно не отличаются от нормального. Данные двух измерений, соответствующих той и другой выборке, положительно коррелируют</a:t>
            </a:r>
          </a:p>
          <a:p>
            <a:r>
              <a:rPr lang="ru-RU" i="1" dirty="0">
                <a:solidFill>
                  <a:srgbClr val="0070C0"/>
                </a:solidFill>
              </a:rPr>
              <a:t>Альтернативный метод: </a:t>
            </a:r>
            <a:r>
              <a:rPr lang="ru-RU" dirty="0"/>
              <a:t>непараметрический критерий </a:t>
            </a:r>
            <a:r>
              <a:rPr lang="en-US" dirty="0"/>
              <a:t>T</a:t>
            </a:r>
            <a:r>
              <a:rPr lang="kk-KZ" dirty="0"/>
              <a:t>-Вилкоксона</a:t>
            </a:r>
            <a:r>
              <a:rPr lang="ru-RU" dirty="0"/>
              <a:t>, если распределение хотя бы одной выборки существенно отличаются от нормального; критерий </a:t>
            </a:r>
            <a:r>
              <a:rPr lang="en-US" dirty="0"/>
              <a:t>t-</a:t>
            </a:r>
            <a:r>
              <a:rPr lang="ru-RU" dirty="0"/>
              <a:t>Стьюдента для независимых выборок, если данные для двух выборок не коррелируют положительно. 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52400"/>
            <a:ext cx="10972800" cy="739259"/>
          </a:xfrm>
        </p:spPr>
        <p:txBody>
          <a:bodyPr/>
          <a:lstStyle/>
          <a:p>
            <a:r>
              <a:rPr lang="kk-KZ" dirty="0"/>
              <a:t>Разность пар наблюдений </a:t>
            </a:r>
            <a:r>
              <a:rPr lang="en-US" dirty="0" err="1"/>
              <a:t>d</a:t>
            </a:r>
            <a:r>
              <a:rPr lang="en-US" baseline="-25000" dirty="0" err="1"/>
              <a:t>i</a:t>
            </a:r>
            <a:r>
              <a:rPr lang="en-US" dirty="0"/>
              <a:t> = x</a:t>
            </a:r>
            <a:r>
              <a:rPr lang="en-US" baseline="-25000" dirty="0"/>
              <a:t>i</a:t>
            </a:r>
            <a:r>
              <a:rPr lang="en-US" dirty="0"/>
              <a:t>-</a:t>
            </a:r>
            <a:r>
              <a:rPr lang="en-US" dirty="0" err="1"/>
              <a:t>y</a:t>
            </a:r>
            <a:r>
              <a:rPr lang="en-US" baseline="-25000" dirty="0" err="1"/>
              <a:t>i</a:t>
            </a:r>
            <a:endParaRPr lang="ru-RU" baseline="-25000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609600" y="1124744"/>
            <a:ext cx="10972800" cy="5032216"/>
          </a:xfrm>
        </p:spPr>
        <p:txBody>
          <a:bodyPr>
            <a:normAutofit fontScale="92500" lnSpcReduction="10000"/>
          </a:bodyPr>
          <a:lstStyle/>
          <a:p>
            <a:r>
              <a:rPr lang="kk-KZ" dirty="0"/>
              <a:t>Разности </a:t>
            </a:r>
            <a:r>
              <a:rPr lang="en-US" dirty="0"/>
              <a:t>d</a:t>
            </a:r>
            <a:r>
              <a:rPr lang="kk-KZ" baseline="-25000" dirty="0"/>
              <a:t>1 </a:t>
            </a:r>
            <a:r>
              <a:rPr lang="ru-RU" baseline="-25000" dirty="0"/>
              <a:t>,</a:t>
            </a:r>
            <a:r>
              <a:rPr lang="en-US" dirty="0"/>
              <a:t>d</a:t>
            </a:r>
            <a:r>
              <a:rPr lang="kk-KZ" baseline="-25000" dirty="0"/>
              <a:t>2 ,</a:t>
            </a:r>
            <a:r>
              <a:rPr lang="en-US" dirty="0" err="1"/>
              <a:t>d</a:t>
            </a:r>
            <a:r>
              <a:rPr lang="en-US" baseline="-25000" dirty="0" err="1"/>
              <a:t>i</a:t>
            </a:r>
            <a:r>
              <a:rPr lang="ru-RU" baseline="-25000" dirty="0"/>
              <a:t> ….</a:t>
            </a:r>
            <a:r>
              <a:rPr lang="kk-KZ" baseline="-25000" dirty="0"/>
              <a:t> </a:t>
            </a:r>
            <a:r>
              <a:rPr lang="en-US" dirty="0" err="1"/>
              <a:t>d</a:t>
            </a:r>
            <a:r>
              <a:rPr lang="en-US" baseline="-25000" dirty="0" err="1"/>
              <a:t>n</a:t>
            </a:r>
            <a:r>
              <a:rPr lang="en-US" baseline="-25000" dirty="0"/>
              <a:t> – </a:t>
            </a:r>
            <a:r>
              <a:rPr lang="kk-KZ" dirty="0"/>
              <a:t>образуют статистическую совокупность</a:t>
            </a:r>
          </a:p>
          <a:p>
            <a:endParaRPr lang="kk-KZ" dirty="0"/>
          </a:p>
          <a:p>
            <a:r>
              <a:rPr lang="en-US" dirty="0"/>
              <a:t>H0:    </a:t>
            </a:r>
            <a:r>
              <a:rPr lang="en-US" dirty="0" err="1"/>
              <a:t>M</a:t>
            </a:r>
            <a:r>
              <a:rPr lang="en-US" baseline="-25000" dirty="0" err="1"/>
              <a:t>d</a:t>
            </a:r>
            <a:r>
              <a:rPr lang="en-US" dirty="0"/>
              <a:t> = 0</a:t>
            </a:r>
          </a:p>
          <a:p>
            <a:r>
              <a:rPr lang="en-US" dirty="0"/>
              <a:t>H</a:t>
            </a:r>
            <a:r>
              <a:rPr lang="en-US" dirty="0">
                <a:latin typeface="Arial" pitchFamily="34" charset="0"/>
                <a:cs typeface="Arial" pitchFamily="34" charset="0"/>
              </a:rPr>
              <a:t>1</a:t>
            </a:r>
            <a:r>
              <a:rPr lang="en-US" dirty="0"/>
              <a:t>: 	</a:t>
            </a:r>
            <a:r>
              <a:rPr lang="en-US" dirty="0" err="1"/>
              <a:t>M</a:t>
            </a:r>
            <a:r>
              <a:rPr lang="en-US" baseline="-25000" dirty="0" err="1"/>
              <a:t>d</a:t>
            </a:r>
            <a:r>
              <a:rPr lang="en-US" dirty="0"/>
              <a:t> </a:t>
            </a:r>
            <a:r>
              <a:rPr lang="en-US" dirty="0">
                <a:sym typeface="Symbol"/>
              </a:rPr>
              <a:t> 0</a:t>
            </a:r>
          </a:p>
          <a:p>
            <a:endParaRPr lang="en-US" dirty="0">
              <a:sym typeface="Symbol"/>
            </a:endParaRPr>
          </a:p>
          <a:p>
            <a:r>
              <a:rPr lang="en-US" dirty="0"/>
              <a:t>   </a:t>
            </a:r>
            <a:r>
              <a:rPr lang="kk-KZ" dirty="0"/>
              <a:t>Эмпирическое значение  </a:t>
            </a:r>
            <a:r>
              <a:rPr lang="en-US" dirty="0"/>
              <a:t>t</a:t>
            </a:r>
            <a:r>
              <a:rPr lang="kk-KZ" dirty="0"/>
              <a:t>-критерия Стьюдента</a:t>
            </a:r>
          </a:p>
          <a:p>
            <a:r>
              <a:rPr lang="en-US" dirty="0"/>
              <a:t>t</a:t>
            </a:r>
            <a:r>
              <a:rPr lang="kk-KZ" dirty="0"/>
              <a:t>эмп</a:t>
            </a:r>
            <a:r>
              <a:rPr lang="ru-RU" dirty="0"/>
              <a:t>=</a:t>
            </a:r>
          </a:p>
          <a:p>
            <a:r>
              <a:rPr lang="en-US" dirty="0" err="1"/>
              <a:t>tr</a:t>
            </a:r>
            <a:r>
              <a:rPr lang="en-US" dirty="0"/>
              <a:t>=</a:t>
            </a:r>
            <a:endParaRPr lang="kk-KZ" dirty="0"/>
          </a:p>
          <a:p>
            <a:r>
              <a:rPr lang="kk-KZ" dirty="0"/>
              <a:t>Где </a:t>
            </a:r>
            <a:r>
              <a:rPr lang="en-US" dirty="0" err="1"/>
              <a:t>M</a:t>
            </a:r>
            <a:r>
              <a:rPr lang="en-US" baseline="-25000" dirty="0" err="1"/>
              <a:t>d</a:t>
            </a:r>
            <a:r>
              <a:rPr lang="kk-KZ" dirty="0"/>
              <a:t> – средняя разность значений, </a:t>
            </a:r>
            <a:r>
              <a:rPr lang="kk-KZ" dirty="0">
                <a:sym typeface="Symbol"/>
              </a:rPr>
              <a:t></a:t>
            </a:r>
            <a:r>
              <a:rPr lang="en-US" baseline="-25000" dirty="0">
                <a:sym typeface="Symbol"/>
              </a:rPr>
              <a:t>d</a:t>
            </a:r>
            <a:r>
              <a:rPr lang="en-US" dirty="0">
                <a:sym typeface="Symbol"/>
              </a:rPr>
              <a:t> – </a:t>
            </a:r>
            <a:r>
              <a:rPr lang="kk-KZ" dirty="0">
                <a:sym typeface="Symbol"/>
              </a:rPr>
              <a:t>стандартное отклонение разностей</a:t>
            </a:r>
          </a:p>
          <a:p>
            <a:r>
              <a:rPr lang="pt-BR" sz="2400" i="1" dirty="0"/>
              <a:t>df = N-1</a:t>
            </a:r>
            <a:endParaRPr lang="kk-KZ" sz="2400" i="1" dirty="0"/>
          </a:p>
          <a:p>
            <a:endParaRPr lang="kk-KZ" sz="2400" i="1" dirty="0"/>
          </a:p>
          <a:p>
            <a:r>
              <a:rPr lang="kk-KZ" dirty="0"/>
              <a:t>Если  </a:t>
            </a:r>
            <a:r>
              <a:rPr lang="en-US" dirty="0"/>
              <a:t>t</a:t>
            </a:r>
            <a:r>
              <a:rPr lang="kk-KZ" dirty="0"/>
              <a:t>эмп </a:t>
            </a:r>
            <a:r>
              <a:rPr lang="en-US" dirty="0"/>
              <a:t>&lt;</a:t>
            </a:r>
            <a:r>
              <a:rPr lang="kk-KZ" dirty="0"/>
              <a:t> </a:t>
            </a:r>
            <a:r>
              <a:rPr lang="en-US" dirty="0"/>
              <a:t>t </a:t>
            </a:r>
            <a:r>
              <a:rPr lang="ru-RU" dirty="0" err="1"/>
              <a:t>крит</a:t>
            </a:r>
            <a:r>
              <a:rPr lang="en-US" dirty="0"/>
              <a:t> (H0 </a:t>
            </a:r>
            <a:r>
              <a:rPr lang="kk-KZ" dirty="0"/>
              <a:t>принимают</a:t>
            </a:r>
            <a:r>
              <a:rPr lang="en-US" dirty="0"/>
              <a:t>)</a:t>
            </a:r>
            <a:endParaRPr lang="kk-KZ" dirty="0"/>
          </a:p>
          <a:p>
            <a:endParaRPr lang="ru-RU" dirty="0"/>
          </a:p>
        </p:txBody>
      </p:sp>
      <p:sp>
        <p:nvSpPr>
          <p:cNvPr id="26626" name="Rectangle 2"/>
          <p:cNvSpPr>
            <a:spLocks noChangeArrowheads="1"/>
          </p:cNvSpPr>
          <p:nvPr/>
        </p:nvSpPr>
        <p:spPr bwMode="auto">
          <a:xfrm>
            <a:off x="1524001" y="43934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26625" name="Picture 1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238744" y="3500438"/>
            <a:ext cx="1357322" cy="752030"/>
          </a:xfrm>
          <a:prstGeom prst="rect">
            <a:avLst/>
          </a:prstGeom>
          <a:noFill/>
        </p:spPr>
      </p:pic>
      <p:sp>
        <p:nvSpPr>
          <p:cNvPr id="26627" name="Rectangle 3"/>
          <p:cNvSpPr>
            <a:spLocks noChangeArrowheads="1"/>
          </p:cNvSpPr>
          <p:nvPr/>
        </p:nvSpPr>
        <p:spPr bwMode="auto">
          <a:xfrm>
            <a:off x="1524001" y="891659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9336" y="152400"/>
            <a:ext cx="11953328" cy="972344"/>
          </a:xfrm>
        </p:spPr>
        <p:txBody>
          <a:bodyPr>
            <a:noAutofit/>
          </a:bodyPr>
          <a:lstStyle/>
          <a:p>
            <a:r>
              <a:rPr lang="kk-KZ" sz="2000" dirty="0"/>
              <a:t>Задача: Получены результаты наблюдений по одной выборке</a:t>
            </a:r>
            <a:r>
              <a:rPr lang="ru-RU" sz="2000" dirty="0"/>
              <a:t>, два срезу (до и после применения психологической методик) Х и У. Распределения существенно не отличаются от нормального. </a:t>
            </a:r>
            <a:r>
              <a:rPr lang="kk-KZ" sz="2000" dirty="0"/>
              <a:t>Сравните сред.ариф. для выборки, успешен ли был эксперимент?</a:t>
            </a:r>
            <a:endParaRPr lang="ru-RU" sz="2000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944357597"/>
              </p:ext>
            </p:extLst>
          </p:nvPr>
        </p:nvGraphicFramePr>
        <p:xfrm>
          <a:off x="1919536" y="1340768"/>
          <a:ext cx="8229600" cy="453565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5721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5732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7163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80022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3716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3716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#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kk-KZ" dirty="0"/>
                        <a:t>Х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y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d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d-M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(d-M)</a:t>
                      </a:r>
                      <a:r>
                        <a:rPr lang="en-US" baseline="30000" dirty="0"/>
                        <a:t>2</a:t>
                      </a:r>
                      <a:endParaRPr lang="ru-RU" baseline="30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kk-KZ" dirty="0"/>
                        <a:t>3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kk-KZ" dirty="0"/>
                        <a:t>4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2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kk-KZ" dirty="0"/>
                        <a:t>6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kk-KZ" dirty="0"/>
                        <a:t>6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3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kk-KZ" dirty="0"/>
                        <a:t>5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kk-KZ" dirty="0"/>
                        <a:t>6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4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kk-KZ" dirty="0"/>
                        <a:t>2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kk-KZ" dirty="0"/>
                        <a:t>4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5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kk-KZ" dirty="0"/>
                        <a:t>7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kk-KZ" dirty="0"/>
                        <a:t>6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6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kk-KZ" dirty="0"/>
                        <a:t>3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kk-KZ" dirty="0"/>
                        <a:t>4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7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kk-KZ" dirty="0"/>
                        <a:t>4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kk-KZ" dirty="0"/>
                        <a:t>5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8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kk-KZ" dirty="0"/>
                        <a:t>5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kk-KZ" dirty="0"/>
                        <a:t>6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56416">
                <a:tc>
                  <a:txBody>
                    <a:bodyPr/>
                    <a:lstStyle/>
                    <a:p>
                      <a:r>
                        <a:rPr lang="ru-RU" dirty="0">
                          <a:sym typeface="Symbol"/>
                        </a:rPr>
                        <a:t>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35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41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M</a:t>
                      </a:r>
                      <a:r>
                        <a:rPr lang="kk-KZ" dirty="0"/>
                        <a:t>х</a:t>
                      </a:r>
                      <a:r>
                        <a:rPr lang="ru-RU" dirty="0"/>
                        <a:t>=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My=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Md=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D2=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>
                          <a:sym typeface="Symbol" panose="05050102010706020507" pitchFamily="18" charset="2"/>
                        </a:rPr>
                        <a:t></a:t>
                      </a:r>
                      <a:r>
                        <a:rPr lang="kk-KZ" dirty="0">
                          <a:sym typeface="Symbol" panose="05050102010706020507" pitchFamily="18" charset="2"/>
                        </a:rPr>
                        <a:t> </a:t>
                      </a:r>
                      <a:r>
                        <a:rPr lang="ru-RU" dirty="0">
                          <a:sym typeface="Symbol" panose="05050102010706020507" pitchFamily="18" charset="2"/>
                        </a:rPr>
                        <a:t>=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</a:tbl>
          </a:graphicData>
        </a:graphic>
      </p:graphicFrame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3352" y="4437112"/>
            <a:ext cx="1359526" cy="75597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415480" y="6021288"/>
            <a:ext cx="104411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 </a:t>
            </a:r>
            <a:r>
              <a:rPr lang="kk-KZ" dirty="0"/>
              <a:t>экс </a:t>
            </a:r>
            <a:r>
              <a:rPr lang="ru-RU" dirty="0"/>
              <a:t>=  				</a:t>
            </a:r>
            <a:r>
              <a:rPr lang="en-US" dirty="0"/>
              <a:t>t</a:t>
            </a:r>
            <a:r>
              <a:rPr lang="kk-KZ" dirty="0"/>
              <a:t> кр</a:t>
            </a:r>
            <a:r>
              <a:rPr lang="ru-RU" dirty="0"/>
              <a:t>=		, 	   </a:t>
            </a:r>
            <a:r>
              <a:rPr lang="en-US" dirty="0"/>
              <a:t>H0 </a:t>
            </a:r>
            <a:r>
              <a:rPr lang="kk-KZ" dirty="0"/>
              <a:t>или</a:t>
            </a:r>
            <a:r>
              <a:rPr lang="en-US" dirty="0"/>
              <a:t> H1</a:t>
            </a:r>
            <a:r>
              <a:rPr lang="ru-RU" dirty="0"/>
              <a:t>  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Вопросы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ru-RU" dirty="0"/>
              <a:t>Сравнение дисперсий – </a:t>
            </a:r>
            <a:r>
              <a:rPr lang="en-US" dirty="0"/>
              <a:t>F-</a:t>
            </a:r>
            <a:r>
              <a:rPr lang="kk-KZ" dirty="0"/>
              <a:t>критерий Фишера</a:t>
            </a:r>
          </a:p>
          <a:p>
            <a:r>
              <a:rPr lang="kk-KZ" dirty="0"/>
              <a:t>Сравнение средних арифметических для одной выборки</a:t>
            </a:r>
          </a:p>
          <a:p>
            <a:r>
              <a:rPr lang="kk-KZ" dirty="0"/>
              <a:t>Сравнение средних арифметических для независимых выборок</a:t>
            </a:r>
          </a:p>
          <a:p>
            <a:r>
              <a:rPr lang="kk-KZ" dirty="0"/>
              <a:t>Сравнение средних арифметических для зависимых выборок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k-KZ" dirty="0"/>
              <a:t>Параметрические критерии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ru-RU" b="1" dirty="0"/>
              <a:t>t – критерий Стьюдента, </a:t>
            </a:r>
            <a:r>
              <a:rPr lang="ru-RU" dirty="0"/>
              <a:t>используется для установления </a:t>
            </a:r>
            <a:r>
              <a:rPr lang="ru-RU" b="1" dirty="0"/>
              <a:t>сходства-различия средних арифметических значений </a:t>
            </a:r>
            <a:r>
              <a:rPr lang="ru-RU" dirty="0"/>
              <a:t>в двух выборках или в более общем виде, для установления сходства-различия двух эмпирических распределений;</a:t>
            </a:r>
          </a:p>
          <a:p>
            <a:r>
              <a:rPr lang="ru-RU" b="1" dirty="0"/>
              <a:t>F – критерий Фишера, </a:t>
            </a:r>
            <a:r>
              <a:rPr lang="ru-RU" dirty="0"/>
              <a:t>используется для </a:t>
            </a:r>
            <a:r>
              <a:rPr lang="ru-RU" b="1" dirty="0"/>
              <a:t>установления сходства-различия дисперсий в </a:t>
            </a:r>
            <a:r>
              <a:rPr lang="ru-RU" dirty="0"/>
              <a:t>двух независимых выборках</a:t>
            </a:r>
          </a:p>
          <a:p>
            <a:endParaRPr lang="ru-RU" dirty="0"/>
          </a:p>
          <a:p>
            <a:r>
              <a:rPr lang="ru-RU" dirty="0"/>
              <a:t>Проверяются ненаправленные гипотезы</a:t>
            </a:r>
            <a:endParaRPr lang="kk-KZ" dirty="0"/>
          </a:p>
          <a:p>
            <a:pPr algn="ctr"/>
            <a:r>
              <a:rPr lang="ru-RU" b="1" dirty="0"/>
              <a:t>Ненаправленные гипотезы</a:t>
            </a:r>
            <a:endParaRPr lang="ru-RU" dirty="0"/>
          </a:p>
          <a:p>
            <a:r>
              <a:rPr lang="ru-RU" dirty="0"/>
              <a:t>Н₀:   Х₁ не отличается от Х₂</a:t>
            </a:r>
          </a:p>
          <a:p>
            <a:r>
              <a:rPr lang="ru-RU" dirty="0"/>
              <a:t>H₁:   Х₁ отличается от Х₂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36648" y="116632"/>
            <a:ext cx="8153400" cy="1052130"/>
          </a:xfrm>
        </p:spPr>
        <p:txBody>
          <a:bodyPr>
            <a:normAutofit fontScale="90000"/>
          </a:bodyPr>
          <a:lstStyle/>
          <a:p>
            <a:r>
              <a:rPr lang="ru-RU" dirty="0"/>
              <a:t>Нулевая и альтернативная гипотезы могут быть направленными и ненаправленными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2136648" y="2071678"/>
            <a:ext cx="8153400" cy="4357718"/>
          </a:xfrm>
        </p:spPr>
        <p:txBody>
          <a:bodyPr/>
          <a:lstStyle/>
          <a:p>
            <a:pPr algn="ctr"/>
            <a:r>
              <a:rPr lang="ru-RU" b="1" dirty="0"/>
              <a:t>Направленные гипотезы</a:t>
            </a:r>
            <a:endParaRPr lang="ru-RU" dirty="0"/>
          </a:p>
          <a:p>
            <a:r>
              <a:rPr lang="ru-RU" dirty="0"/>
              <a:t>Н₀: Х₁ не превышает Х₂</a:t>
            </a:r>
          </a:p>
          <a:p>
            <a:r>
              <a:rPr lang="ru-RU" dirty="0"/>
              <a:t>H₁:  Х₁ превышает Х₂</a:t>
            </a:r>
          </a:p>
          <a:p>
            <a:endParaRPr lang="ru-RU" dirty="0"/>
          </a:p>
          <a:p>
            <a:pPr algn="ctr"/>
            <a:r>
              <a:rPr lang="ru-RU" b="1" dirty="0"/>
              <a:t>Ненаправленные гипотезы</a:t>
            </a:r>
            <a:endParaRPr lang="ru-RU" dirty="0"/>
          </a:p>
          <a:p>
            <a:r>
              <a:rPr lang="ru-RU" dirty="0"/>
              <a:t>Н₀:   Х₁ не отличается от Х₂</a:t>
            </a:r>
          </a:p>
          <a:p>
            <a:r>
              <a:rPr lang="ru-RU" dirty="0"/>
              <a:t>H₁:   Х₁ отличается от Х₂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5587751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b="1" dirty="0">
                <a:solidFill>
                  <a:srgbClr val="00B050"/>
                </a:solidFill>
              </a:rPr>
              <a:t>Сравнение дисперсий – </a:t>
            </a:r>
            <a:r>
              <a:rPr lang="en-US" b="1" dirty="0">
                <a:solidFill>
                  <a:srgbClr val="00B050"/>
                </a:solidFill>
              </a:rPr>
              <a:t>F-</a:t>
            </a:r>
            <a:r>
              <a:rPr lang="kk-KZ" b="1" dirty="0">
                <a:solidFill>
                  <a:srgbClr val="00B050"/>
                </a:solidFill>
              </a:rPr>
              <a:t>критерий Фишера</a:t>
            </a:r>
            <a:endParaRPr lang="ru-RU" b="1" dirty="0">
              <a:solidFill>
                <a:srgbClr val="00B05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609600" y="1219200"/>
            <a:ext cx="10972800" cy="5162128"/>
          </a:xfrm>
        </p:spPr>
        <p:txBody>
          <a:bodyPr>
            <a:normAutofit fontScale="92500" lnSpcReduction="10000"/>
          </a:bodyPr>
          <a:lstStyle/>
          <a:p>
            <a:r>
              <a:rPr lang="kk-KZ" dirty="0"/>
              <a:t>Дисперсии двух генеральных совокупностей</a:t>
            </a:r>
            <a:r>
              <a:rPr lang="ru-RU" dirty="0"/>
              <a:t>, из которых извлечены выборки, отличаются друг от друга</a:t>
            </a:r>
          </a:p>
          <a:p>
            <a:endParaRPr lang="ru-RU" dirty="0"/>
          </a:p>
          <a:p>
            <a:r>
              <a:rPr lang="en-US" dirty="0"/>
              <a:t>H</a:t>
            </a:r>
            <a:r>
              <a:rPr lang="ru-RU" baseline="-25000" dirty="0"/>
              <a:t>0</a:t>
            </a:r>
            <a:r>
              <a:rPr lang="en-US" dirty="0"/>
              <a:t> : </a:t>
            </a:r>
            <a:r>
              <a:rPr lang="ru-RU" dirty="0"/>
              <a:t> </a:t>
            </a:r>
            <a:r>
              <a:rPr lang="ru-RU" dirty="0">
                <a:sym typeface="Symbol"/>
              </a:rPr>
              <a:t></a:t>
            </a:r>
            <a:r>
              <a:rPr lang="ru-RU" baseline="-25000" dirty="0">
                <a:sym typeface="Symbol"/>
              </a:rPr>
              <a:t>1</a:t>
            </a:r>
            <a:r>
              <a:rPr lang="ru-RU" baseline="30000" dirty="0">
                <a:sym typeface="Symbol"/>
              </a:rPr>
              <a:t>2</a:t>
            </a:r>
            <a:r>
              <a:rPr lang="ru-RU" dirty="0">
                <a:sym typeface="Symbol"/>
              </a:rPr>
              <a:t> = </a:t>
            </a:r>
            <a:r>
              <a:rPr lang="ru-RU" baseline="-25000" dirty="0">
                <a:sym typeface="Symbol"/>
              </a:rPr>
              <a:t>2</a:t>
            </a:r>
            <a:r>
              <a:rPr lang="ru-RU" baseline="30000" dirty="0">
                <a:sym typeface="Symbol"/>
              </a:rPr>
              <a:t>2</a:t>
            </a:r>
            <a:r>
              <a:rPr lang="ru-RU" dirty="0">
                <a:sym typeface="Symbol"/>
              </a:rPr>
              <a:t>       </a:t>
            </a:r>
          </a:p>
          <a:p>
            <a:r>
              <a:rPr lang="en-US" dirty="0">
                <a:sym typeface="Symbol"/>
              </a:rPr>
              <a:t>H</a:t>
            </a:r>
            <a:r>
              <a:rPr lang="en-US" baseline="-25000" dirty="0">
                <a:sym typeface="Symbol"/>
              </a:rPr>
              <a:t>1 </a:t>
            </a:r>
            <a:r>
              <a:rPr lang="ru-RU" dirty="0">
                <a:sym typeface="Symbol"/>
              </a:rPr>
              <a:t>: </a:t>
            </a:r>
            <a:r>
              <a:rPr lang="ru-RU" baseline="-25000" dirty="0">
                <a:sym typeface="Symbol"/>
              </a:rPr>
              <a:t>1</a:t>
            </a:r>
            <a:r>
              <a:rPr lang="ru-RU" baseline="30000" dirty="0">
                <a:sym typeface="Symbol"/>
              </a:rPr>
              <a:t>2</a:t>
            </a:r>
            <a:r>
              <a:rPr lang="ru-RU" dirty="0">
                <a:sym typeface="Symbol"/>
              </a:rPr>
              <a:t>  </a:t>
            </a:r>
            <a:r>
              <a:rPr lang="ru-RU" baseline="-25000" dirty="0">
                <a:sym typeface="Symbol"/>
              </a:rPr>
              <a:t>2</a:t>
            </a:r>
            <a:r>
              <a:rPr lang="ru-RU" baseline="30000" dirty="0">
                <a:sym typeface="Symbol"/>
              </a:rPr>
              <a:t>2</a:t>
            </a:r>
            <a:r>
              <a:rPr lang="ru-RU" dirty="0">
                <a:sym typeface="Symbol"/>
              </a:rPr>
              <a:t> </a:t>
            </a:r>
          </a:p>
          <a:p>
            <a:endParaRPr lang="ru-RU" dirty="0">
              <a:sym typeface="Symbol"/>
            </a:endParaRPr>
          </a:p>
          <a:p>
            <a:r>
              <a:rPr lang="ru-RU" dirty="0">
                <a:sym typeface="Symbol"/>
              </a:rPr>
              <a:t>Исходное предположение: Две выборки извлекаются из генеральных совокупностей с нормальным распределением.</a:t>
            </a:r>
          </a:p>
          <a:p>
            <a:r>
              <a:rPr lang="ru-RU" dirty="0">
                <a:sym typeface="Symbol"/>
              </a:rPr>
              <a:t>Ограничение: распределение признака в обоих выборках существенно не отличаются от нормального</a:t>
            </a:r>
            <a:endParaRPr lang="en-US" dirty="0">
              <a:sym typeface="Symbol"/>
            </a:endParaRPr>
          </a:p>
          <a:p>
            <a:endParaRPr lang="en-US" dirty="0">
              <a:sym typeface="Symbol"/>
            </a:endParaRPr>
          </a:p>
          <a:p>
            <a:pPr marL="0" indent="0">
              <a:buNone/>
            </a:pPr>
            <a:r>
              <a:rPr lang="kk-KZ" dirty="0">
                <a:sym typeface="Symbol"/>
              </a:rPr>
              <a:t> </a:t>
            </a:r>
            <a:r>
              <a:rPr lang="kk-KZ" dirty="0">
                <a:solidFill>
                  <a:srgbClr val="0070C0"/>
                </a:solidFill>
                <a:sym typeface="Symbol"/>
              </a:rPr>
              <a:t>Критерий Фишера используется обязательно в случае сравнения средних для независимых выборок </a:t>
            </a:r>
            <a:r>
              <a:rPr lang="ru-RU" dirty="0">
                <a:solidFill>
                  <a:srgbClr val="0070C0"/>
                </a:solidFill>
                <a:sym typeface="Symbol"/>
              </a:rPr>
              <a:t>(обязательная процедура)</a:t>
            </a:r>
            <a:endParaRPr lang="ru-RU" dirty="0">
              <a:solidFill>
                <a:srgbClr val="0070C0"/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Формула для эмпирического значения критерия </a:t>
            </a:r>
            <a:r>
              <a:rPr lang="en-US" dirty="0"/>
              <a:t>F-</a:t>
            </a:r>
            <a:r>
              <a:rPr lang="kk-KZ" dirty="0"/>
              <a:t>Фишера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1981200" y="1219200"/>
            <a:ext cx="8229600" cy="5210196"/>
          </a:xfrm>
        </p:spPr>
        <p:txBody>
          <a:bodyPr>
            <a:normAutofit lnSpcReduction="10000"/>
          </a:bodyPr>
          <a:lstStyle/>
          <a:p>
            <a:endParaRPr lang="en-US" dirty="0"/>
          </a:p>
          <a:p>
            <a:endParaRPr lang="kk-KZ" dirty="0"/>
          </a:p>
          <a:p>
            <a:r>
              <a:rPr lang="kk-KZ" dirty="0"/>
              <a:t>Пусть  </a:t>
            </a:r>
            <a:r>
              <a:rPr lang="kk-KZ" dirty="0">
                <a:sym typeface="Symbol"/>
              </a:rPr>
              <a:t></a:t>
            </a:r>
            <a:r>
              <a:rPr lang="kk-KZ" baseline="-25000" dirty="0">
                <a:sym typeface="Symbol"/>
              </a:rPr>
              <a:t>1</a:t>
            </a:r>
            <a:r>
              <a:rPr lang="kk-KZ" baseline="30000" dirty="0">
                <a:sym typeface="Symbol"/>
              </a:rPr>
              <a:t>2	</a:t>
            </a:r>
            <a:r>
              <a:rPr lang="en-US" dirty="0">
                <a:sym typeface="Symbol"/>
              </a:rPr>
              <a:t>&gt; </a:t>
            </a:r>
            <a:r>
              <a:rPr lang="kk-KZ" dirty="0">
                <a:sym typeface="Symbol"/>
              </a:rPr>
              <a:t></a:t>
            </a:r>
            <a:r>
              <a:rPr lang="kk-KZ" baseline="-25000" dirty="0">
                <a:sym typeface="Symbol"/>
              </a:rPr>
              <a:t>2</a:t>
            </a:r>
            <a:r>
              <a:rPr lang="kk-KZ" baseline="30000" dirty="0">
                <a:sym typeface="Symbol"/>
              </a:rPr>
              <a:t>2</a:t>
            </a:r>
            <a:endParaRPr lang="kk-KZ" dirty="0"/>
          </a:p>
          <a:p>
            <a:endParaRPr lang="en-US" dirty="0"/>
          </a:p>
          <a:p>
            <a:pPr lvl="8"/>
            <a:r>
              <a:rPr lang="en-US" sz="2000" i="1" dirty="0"/>
              <a:t>                                    </a:t>
            </a:r>
            <a:r>
              <a:rPr sz="2000" i="1" dirty="0" err="1"/>
              <a:t>df</a:t>
            </a:r>
            <a:r>
              <a:rPr sz="2000" i="1" dirty="0"/>
              <a:t> </a:t>
            </a:r>
            <a:r>
              <a:rPr lang="kk-KZ" sz="2000" i="1" baseline="-25000" dirty="0"/>
              <a:t>числ</a:t>
            </a:r>
            <a:r>
              <a:rPr lang="kk-KZ" sz="2000" i="1" dirty="0"/>
              <a:t> </a:t>
            </a:r>
            <a:r>
              <a:rPr lang="ru-RU" sz="2000" i="1" dirty="0"/>
              <a:t>= </a:t>
            </a:r>
            <a:r>
              <a:rPr sz="2000" i="1" dirty="0"/>
              <a:t>N</a:t>
            </a:r>
            <a:r>
              <a:rPr sz="2000" i="1" baseline="-25000" dirty="0"/>
              <a:t>1</a:t>
            </a:r>
            <a:r>
              <a:rPr sz="2000" i="1" dirty="0"/>
              <a:t>-</a:t>
            </a:r>
            <a:r>
              <a:rPr sz="2000" i="1" dirty="0">
                <a:latin typeface="+mj-lt"/>
              </a:rPr>
              <a:t>1</a:t>
            </a:r>
            <a:r>
              <a:rPr sz="2000" i="1" dirty="0"/>
              <a:t> 	</a:t>
            </a:r>
            <a:r>
              <a:rPr lang="lt-LT" sz="2000" i="1" dirty="0"/>
              <a:t> df </a:t>
            </a:r>
            <a:r>
              <a:rPr lang="kk-KZ" sz="2000" i="1" baseline="-25000" dirty="0"/>
              <a:t>знам</a:t>
            </a:r>
            <a:r>
              <a:rPr lang="ru-RU" sz="2000" i="1" dirty="0"/>
              <a:t> = </a:t>
            </a:r>
            <a:r>
              <a:rPr lang="lt-LT" sz="2000" i="1" dirty="0"/>
              <a:t>N</a:t>
            </a:r>
            <a:r>
              <a:rPr lang="kk-KZ" sz="2000" i="1" baseline="-25000" dirty="0"/>
              <a:t>2</a:t>
            </a:r>
            <a:r>
              <a:rPr lang="lt-LT" sz="2000" i="1" dirty="0"/>
              <a:t>-</a:t>
            </a:r>
            <a:r>
              <a:rPr lang="lt-LT" sz="2000" i="1" dirty="0">
                <a:latin typeface="+mj-lt"/>
              </a:rPr>
              <a:t>1</a:t>
            </a:r>
            <a:r>
              <a:rPr lang="lt-LT" sz="2000" i="1" dirty="0"/>
              <a:t> </a:t>
            </a:r>
            <a:endParaRPr lang="en-US" sz="2000" i="1" dirty="0"/>
          </a:p>
          <a:p>
            <a:r>
              <a:rPr lang="kk-KZ" dirty="0"/>
              <a:t>Случайная величина </a:t>
            </a:r>
            <a:r>
              <a:rPr lang="en-US" dirty="0"/>
              <a:t>F </a:t>
            </a:r>
            <a:r>
              <a:rPr lang="kk-KZ" dirty="0"/>
              <a:t>имеет распределение Фишера со степенями свободы </a:t>
            </a:r>
            <a:r>
              <a:rPr lang="pt-BR" sz="2800" i="1" dirty="0"/>
              <a:t> df </a:t>
            </a:r>
            <a:r>
              <a:rPr lang="pt-BR" sz="2800" i="1" baseline="-25000" dirty="0"/>
              <a:t>числ</a:t>
            </a:r>
            <a:r>
              <a:rPr lang="pt-BR" sz="2800" i="1" dirty="0"/>
              <a:t> = N</a:t>
            </a:r>
            <a:r>
              <a:rPr lang="pt-BR" sz="2800" i="1" baseline="-25000" dirty="0"/>
              <a:t>1</a:t>
            </a:r>
            <a:r>
              <a:rPr lang="pt-BR" sz="2800" i="1" dirty="0"/>
              <a:t>-1 </a:t>
            </a:r>
            <a:r>
              <a:rPr lang="ru-RU" sz="2800" i="1" dirty="0"/>
              <a:t>,</a:t>
            </a:r>
            <a:r>
              <a:rPr lang="pt-BR" sz="2800" i="1" dirty="0"/>
              <a:t> df </a:t>
            </a:r>
            <a:r>
              <a:rPr lang="pt-BR" sz="2800" i="1" baseline="-25000" dirty="0"/>
              <a:t>знам</a:t>
            </a:r>
            <a:r>
              <a:rPr lang="pt-BR" sz="2800" i="1" dirty="0"/>
              <a:t> = N</a:t>
            </a:r>
            <a:r>
              <a:rPr lang="pt-BR" sz="2800" i="1" baseline="-25000" dirty="0"/>
              <a:t>2</a:t>
            </a:r>
            <a:r>
              <a:rPr lang="pt-BR" sz="2800" i="1" dirty="0"/>
              <a:t>-1 </a:t>
            </a:r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ru-RU" dirty="0"/>
              <a:t>Задавая уровень  значимости </a:t>
            </a:r>
            <a:r>
              <a:rPr lang="ru-RU" dirty="0">
                <a:sym typeface="Symbol"/>
              </a:rPr>
              <a:t> = 0,05, выбирают критические значения из таблицы</a:t>
            </a:r>
            <a:endParaRPr lang="ru-RU" dirty="0"/>
          </a:p>
        </p:txBody>
      </p:sp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1524001" y="43934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1025" name="Picture 1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238612" y="4000505"/>
            <a:ext cx="1617560" cy="1509723"/>
          </a:xfrm>
          <a:prstGeom prst="rect">
            <a:avLst/>
          </a:prstGeom>
          <a:noFill/>
        </p:spPr>
      </p:pic>
      <p:sp>
        <p:nvSpPr>
          <p:cNvPr id="1027" name="Rectangle 3"/>
          <p:cNvSpPr>
            <a:spLocks noChangeArrowheads="1"/>
          </p:cNvSpPr>
          <p:nvPr/>
        </p:nvSpPr>
        <p:spPr bwMode="auto">
          <a:xfrm>
            <a:off x="1524001" y="672584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1524001" y="43934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1524001" y="863084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latin typeface="Arial" pitchFamily="34" charset="0"/>
              <a:cs typeface="Arial" pitchFamily="34" charset="0"/>
            </a:endParaRPr>
          </a:p>
        </p:txBody>
      </p:sp>
      <p:sp>
        <p:nvSpPr>
          <p:cNvPr id="1029" name="Rectangle 5"/>
          <p:cNvSpPr>
            <a:spLocks noChangeArrowheads="1"/>
          </p:cNvSpPr>
          <p:nvPr/>
        </p:nvSpPr>
        <p:spPr bwMode="auto">
          <a:xfrm>
            <a:off x="1524001" y="43934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238877" y="1428736"/>
            <a:ext cx="1810389" cy="642942"/>
          </a:xfrm>
          <a:prstGeom prst="rect">
            <a:avLst/>
          </a:prstGeom>
          <a:noFill/>
        </p:spPr>
      </p:pic>
      <p:sp>
        <p:nvSpPr>
          <p:cNvPr id="1030" name="Rectangle 6"/>
          <p:cNvSpPr>
            <a:spLocks noChangeArrowheads="1"/>
          </p:cNvSpPr>
          <p:nvPr/>
        </p:nvSpPr>
        <p:spPr bwMode="auto">
          <a:xfrm>
            <a:off x="1524001" y="863084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latin typeface="Arial" pitchFamily="34" charset="0"/>
              <a:cs typeface="Arial" pitchFamily="34" charset="0"/>
            </a:endParaRPr>
          </a:p>
        </p:txBody>
      </p:sp>
      <p:sp>
        <p:nvSpPr>
          <p:cNvPr id="1032" name="Rectangle 8"/>
          <p:cNvSpPr>
            <a:spLocks noChangeArrowheads="1"/>
          </p:cNvSpPr>
          <p:nvPr/>
        </p:nvSpPr>
        <p:spPr bwMode="auto">
          <a:xfrm>
            <a:off x="1524001" y="43934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309918" y="1357298"/>
            <a:ext cx="2212698" cy="785818"/>
          </a:xfrm>
          <a:prstGeom prst="rect">
            <a:avLst/>
          </a:prstGeom>
          <a:noFill/>
        </p:spPr>
      </p:pic>
      <p:sp>
        <p:nvSpPr>
          <p:cNvPr id="1033" name="Rectangle 9"/>
          <p:cNvSpPr>
            <a:spLocks noChangeArrowheads="1"/>
          </p:cNvSpPr>
          <p:nvPr/>
        </p:nvSpPr>
        <p:spPr bwMode="auto">
          <a:xfrm>
            <a:off x="1524001" y="863084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983432" y="343853"/>
            <a:ext cx="8229600" cy="5871232"/>
          </a:xfrm>
        </p:spPr>
        <p:txBody>
          <a:bodyPr/>
          <a:lstStyle/>
          <a:p>
            <a:r>
              <a:rPr lang="ru-RU" dirty="0"/>
              <a:t>Если </a:t>
            </a:r>
            <a:r>
              <a:rPr lang="en-US" dirty="0"/>
              <a:t>F</a:t>
            </a:r>
            <a:r>
              <a:rPr lang="kk-KZ" baseline="-25000" dirty="0"/>
              <a:t>э</a:t>
            </a:r>
            <a:r>
              <a:rPr lang="en-US" dirty="0"/>
              <a:t> </a:t>
            </a:r>
            <a:r>
              <a:rPr lang="en-US" dirty="0">
                <a:sym typeface="Symbol"/>
              </a:rPr>
              <a:t> F</a:t>
            </a:r>
            <a:r>
              <a:rPr lang="kk-KZ" dirty="0">
                <a:sym typeface="Symbol"/>
              </a:rPr>
              <a:t> </a:t>
            </a:r>
            <a:r>
              <a:rPr lang="kk-KZ" baseline="-25000" dirty="0">
                <a:sym typeface="Symbol"/>
              </a:rPr>
              <a:t>кр</a:t>
            </a:r>
            <a:r>
              <a:rPr lang="ru-RU" baseline="-25000" dirty="0">
                <a:sym typeface="Symbol"/>
              </a:rPr>
              <a:t>,</a:t>
            </a:r>
            <a:r>
              <a:rPr lang="ru-RU" dirty="0">
                <a:sym typeface="Symbol"/>
              </a:rPr>
              <a:t> то гипотезу о равенстве дисперсия можно отклонить</a:t>
            </a:r>
          </a:p>
          <a:p>
            <a:endParaRPr lang="ru-RU" dirty="0">
              <a:sym typeface="Symbol"/>
            </a:endParaRPr>
          </a:p>
          <a:p>
            <a:endParaRPr lang="ru-RU" dirty="0">
              <a:sym typeface="Symbol"/>
            </a:endParaRPr>
          </a:p>
          <a:p>
            <a:r>
              <a:rPr lang="ru-RU" dirty="0">
                <a:sym typeface="Symbol"/>
              </a:rPr>
              <a:t>При выборе критических </a:t>
            </a:r>
          </a:p>
          <a:p>
            <a:pPr marL="0" indent="0">
              <a:buNone/>
            </a:pPr>
            <a:r>
              <a:rPr lang="ru-RU" dirty="0">
                <a:sym typeface="Symbol"/>
              </a:rPr>
              <a:t>значений большее </a:t>
            </a:r>
          </a:p>
          <a:p>
            <a:pPr marL="0" indent="0">
              <a:buNone/>
            </a:pPr>
            <a:r>
              <a:rPr lang="ru-RU" dirty="0">
                <a:sym typeface="Symbol"/>
              </a:rPr>
              <a:t>число степеней брать </a:t>
            </a:r>
          </a:p>
          <a:p>
            <a:pPr marL="0" indent="0">
              <a:buNone/>
            </a:pPr>
            <a:r>
              <a:rPr lang="ru-RU" dirty="0">
                <a:sym typeface="Symbol"/>
              </a:rPr>
              <a:t>нельзя. Для </a:t>
            </a:r>
            <a:r>
              <a:rPr lang="pt-BR" sz="2400" i="1" dirty="0"/>
              <a:t>df</a:t>
            </a:r>
            <a:r>
              <a:rPr lang="ru-RU" sz="2400" i="1" dirty="0"/>
              <a:t>=11 </a:t>
            </a:r>
          </a:p>
          <a:p>
            <a:pPr marL="0" indent="0">
              <a:buNone/>
            </a:pPr>
            <a:r>
              <a:rPr lang="ru-RU" sz="2400" i="1" dirty="0"/>
              <a:t>берем 10</a:t>
            </a:r>
            <a:endParaRPr lang="ru-RU" dirty="0">
              <a:sym typeface="Symbol"/>
            </a:endParaRPr>
          </a:p>
          <a:p>
            <a:endParaRPr lang="ru-RU" baseline="-25000" dirty="0">
              <a:sym typeface="Symbol"/>
            </a:endParaRPr>
          </a:p>
          <a:p>
            <a:endParaRPr lang="kk-KZ" baseline="-25000" dirty="0">
              <a:sym typeface="Symbol"/>
            </a:endParaRPr>
          </a:p>
          <a:p>
            <a:endParaRPr lang="ru-RU" dirty="0"/>
          </a:p>
        </p:txBody>
      </p:sp>
      <p:pic>
        <p:nvPicPr>
          <p:cNvPr id="4" name="Рисунок 3" descr="IMG_20201118_194007.jpg"/>
          <p:cNvPicPr>
            <a:picLocks noChangeAspect="1"/>
          </p:cNvPicPr>
          <p:nvPr/>
        </p:nvPicPr>
        <p:blipFill>
          <a:blip r:embed="rId2" cstate="print"/>
          <a:srcRect l="15028" r="7686" b="1662"/>
          <a:stretch>
            <a:fillRect/>
          </a:stretch>
        </p:blipFill>
        <p:spPr>
          <a:xfrm rot="5400000">
            <a:off x="5553092" y="1328702"/>
            <a:ext cx="5000662" cy="4772103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1384" y="487900"/>
            <a:ext cx="9702250" cy="1226588"/>
          </a:xfrm>
        </p:spPr>
        <p:txBody>
          <a:bodyPr>
            <a:normAutofit fontScale="90000"/>
          </a:bodyPr>
          <a:lstStyle/>
          <a:p>
            <a:r>
              <a:rPr lang="ru-RU" dirty="0"/>
              <a:t>Задача: </a:t>
            </a:r>
            <a:r>
              <a:rPr lang="ru-RU" sz="2200" dirty="0"/>
              <a:t>в двух классах проведено тестирование умственного развития по тесту. Полученные значения величин достоверно не различались. На уровне значимости 5% установить различие в степени однородности показателей умственного развития между классами:</a:t>
            </a:r>
            <a:br>
              <a:rPr lang="ru-RU" sz="2200" dirty="0"/>
            </a:br>
            <a:r>
              <a:rPr lang="ru-RU" sz="2200" dirty="0"/>
              <a:t>Х = </a:t>
            </a:r>
            <a:r>
              <a:rPr lang="en-US" sz="2200" dirty="0"/>
              <a:t>{ 90</a:t>
            </a:r>
            <a:r>
              <a:rPr lang="ru-RU" sz="2200" dirty="0"/>
              <a:t>, 29, 39,</a:t>
            </a:r>
            <a:r>
              <a:rPr lang="en-US" sz="2200" dirty="0"/>
              <a:t>79, </a:t>
            </a:r>
            <a:r>
              <a:rPr lang="ru-RU" sz="2200" dirty="0"/>
              <a:t>88,53,34,40,75,79</a:t>
            </a:r>
            <a:r>
              <a:rPr lang="en-US" sz="2200" dirty="0"/>
              <a:t>}   Y={41,49,56,64,72,65,63,87,77,62}</a:t>
            </a:r>
            <a:endParaRPr lang="ru-RU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861417811"/>
              </p:ext>
            </p:extLst>
          </p:nvPr>
        </p:nvGraphicFramePr>
        <p:xfrm>
          <a:off x="2024034" y="2214554"/>
          <a:ext cx="8229600" cy="4450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57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57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574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0574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kk-KZ" dirty="0"/>
                        <a:t>Х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Y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(x</a:t>
                      </a:r>
                      <a:r>
                        <a:rPr lang="en-US" baseline="-25000" dirty="0"/>
                        <a:t>i</a:t>
                      </a:r>
                      <a:r>
                        <a:rPr lang="en-US" dirty="0"/>
                        <a:t> - M</a:t>
                      </a:r>
                      <a:r>
                        <a:rPr lang="kk-KZ" baseline="-25000" dirty="0"/>
                        <a:t>х</a:t>
                      </a:r>
                      <a:r>
                        <a:rPr lang="en-US" dirty="0"/>
                        <a:t>)</a:t>
                      </a:r>
                      <a:r>
                        <a:rPr lang="en-US" baseline="30000" dirty="0"/>
                        <a:t>2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(</a:t>
                      </a:r>
                      <a:r>
                        <a:rPr lang="en-US" dirty="0" err="1"/>
                        <a:t>y</a:t>
                      </a:r>
                      <a:r>
                        <a:rPr lang="en-US" baseline="-25000" dirty="0" err="1"/>
                        <a:t>i</a:t>
                      </a:r>
                      <a:r>
                        <a:rPr lang="en-US" dirty="0"/>
                        <a:t>-M</a:t>
                      </a:r>
                      <a:r>
                        <a:rPr lang="en-US" baseline="-25000" dirty="0"/>
                        <a:t>y</a:t>
                      </a:r>
                      <a:r>
                        <a:rPr lang="en-US" dirty="0"/>
                        <a:t>)</a:t>
                      </a:r>
                      <a:r>
                        <a:rPr lang="en-US" baseline="30000" dirty="0"/>
                        <a:t>2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kk-KZ" dirty="0"/>
                        <a:t>ИТОГО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7392144" y="1768063"/>
            <a:ext cx="33810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k-KZ" dirty="0"/>
              <a:t>М</a:t>
            </a:r>
            <a:r>
              <a:rPr lang="en-US" baseline="-25000" dirty="0"/>
              <a:t>x</a:t>
            </a:r>
            <a:r>
              <a:rPr lang="kk-KZ" dirty="0"/>
              <a:t>, М</a:t>
            </a:r>
            <a:r>
              <a:rPr lang="en-US" baseline="-25000" dirty="0"/>
              <a:t>y</a:t>
            </a:r>
            <a:r>
              <a:rPr lang="kk-KZ" dirty="0"/>
              <a:t>, 	</a:t>
            </a:r>
            <a:r>
              <a:rPr lang="kk-KZ" dirty="0">
                <a:sym typeface="Symbol"/>
              </a:rPr>
              <a:t></a:t>
            </a:r>
            <a:r>
              <a:rPr lang="kk-KZ" baseline="-25000" dirty="0">
                <a:sym typeface="Symbol"/>
              </a:rPr>
              <a:t>1</a:t>
            </a:r>
            <a:r>
              <a:rPr lang="kk-KZ" baseline="30000" dirty="0">
                <a:sym typeface="Symbol"/>
              </a:rPr>
              <a:t>2</a:t>
            </a:r>
            <a:r>
              <a:rPr lang="en-US" baseline="30000" dirty="0">
                <a:sym typeface="Symbol"/>
              </a:rPr>
              <a:t>  </a:t>
            </a:r>
            <a:r>
              <a:rPr lang="kk-KZ" baseline="30000" dirty="0">
                <a:sym typeface="Symbol"/>
              </a:rPr>
              <a:t>    </a:t>
            </a:r>
            <a:r>
              <a:rPr lang="kk-KZ" dirty="0">
                <a:sym typeface="Symbol"/>
              </a:rPr>
              <a:t>, 	</a:t>
            </a:r>
            <a:r>
              <a:rPr lang="kk-KZ" baseline="-25000" dirty="0">
                <a:sym typeface="Symbol"/>
              </a:rPr>
              <a:t>2</a:t>
            </a:r>
            <a:r>
              <a:rPr lang="kk-KZ" baseline="30000" dirty="0">
                <a:sym typeface="Symbol"/>
              </a:rPr>
              <a:t>2   </a:t>
            </a:r>
            <a:r>
              <a:rPr lang="kk-KZ" dirty="0">
                <a:sym typeface="Symbol"/>
              </a:rPr>
              <a:t>  , 	</a:t>
            </a:r>
            <a:r>
              <a:rPr lang="en-US" dirty="0">
                <a:sym typeface="Symbol"/>
              </a:rPr>
              <a:t>F </a:t>
            </a:r>
            <a:r>
              <a:rPr lang="kk-KZ" baseline="-25000" dirty="0">
                <a:sym typeface="Symbol"/>
              </a:rPr>
              <a:t>эмп</a:t>
            </a:r>
            <a:endParaRPr lang="ru-RU" baseline="-25000" dirty="0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Начальная">
  <a:themeElements>
    <a:clrScheme name="Начальная">
      <a:dk1>
        <a:sysClr val="windowText" lastClr="000000"/>
      </a:dk1>
      <a:lt1>
        <a:sysClr val="window" lastClr="FFFFFF"/>
      </a:lt1>
      <a:dk2>
        <a:srgbClr val="464653"/>
      </a:dk2>
      <a:lt2>
        <a:srgbClr val="DDE9EC"/>
      </a:lt2>
      <a:accent1>
        <a:srgbClr val="727CA3"/>
      </a:accent1>
      <a:accent2>
        <a:srgbClr val="9FB8CD"/>
      </a:accent2>
      <a:accent3>
        <a:srgbClr val="D2DA7A"/>
      </a:accent3>
      <a:accent4>
        <a:srgbClr val="FADA7A"/>
      </a:accent4>
      <a:accent5>
        <a:srgbClr val="B88472"/>
      </a:accent5>
      <a:accent6>
        <a:srgbClr val="8E736A"/>
      </a:accent6>
      <a:hlink>
        <a:srgbClr val="B292CA"/>
      </a:hlink>
      <a:folHlink>
        <a:srgbClr val="6B5680"/>
      </a:folHlink>
    </a:clrScheme>
    <a:fontScheme name="Начальная">
      <a:majorFont>
        <a:latin typeface="Bookman Old Style"/>
        <a:ea typeface=""/>
        <a:cs typeface=""/>
        <a:font script="Grek" typeface="Cambria"/>
        <a:font script="Cyrl" typeface="Cambria"/>
        <a:font script="Jpan" typeface="HG明朝E"/>
        <a:font script="Hang" typeface="돋움"/>
        <a:font script="Hans" typeface="宋体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Gill Sans MT"/>
        <a:ea typeface=""/>
        <a:cs typeface=""/>
        <a:font script="Grek" typeface="Calibri"/>
        <a:font script="Cyrl" typeface="Calibri"/>
        <a:font script="Jpan" typeface="ＭＳ Ｐゴシック"/>
        <a:font script="Hang" typeface="맑은 고딕"/>
        <a:font script="Hans" typeface="华文新魏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Начальная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30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balanced" dir="t">
              <a:rot lat="0" lon="0" rev="0"/>
            </a:lightRig>
          </a:scene3d>
          <a:sp3d prstMaterial="matte">
            <a:bevelT w="0" h="0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scene3d>
            <a:camera prst="orthographicFront" fov="0">
              <a:rot lat="0" lon="0" rev="0"/>
            </a:camera>
            <a:lightRig rig="soft" dir="t">
              <a:rot lat="0" lon="0" rev="2700000"/>
            </a:lightRig>
          </a:scene3d>
          <a:sp3d prstMaterial="matte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60000"/>
                <a:satMod val="300000"/>
              </a:schemeClr>
            </a:gs>
            <a:gs pos="30000">
              <a:schemeClr val="phClr">
                <a:shade val="80000"/>
                <a:satMod val="230000"/>
              </a:schemeClr>
            </a:gs>
            <a:gs pos="100000">
              <a:schemeClr val="phClr">
                <a:tint val="97000"/>
                <a:satMod val="22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6000"/>
                <a:satMod val="120000"/>
              </a:schemeClr>
              <a:schemeClr val="phClr">
                <a:tint val="90000"/>
              </a:schemeClr>
            </a:duotone>
          </a:blip>
          <a:tile tx="0" ty="0" sx="35000" sy="40000" flip="x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Origin</Template>
  <TotalTime>900</TotalTime>
  <Words>1444</Words>
  <Application>Microsoft Office PowerPoint</Application>
  <PresentationFormat>Широкоэкранный</PresentationFormat>
  <Paragraphs>195</Paragraphs>
  <Slides>22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31" baseType="lpstr">
      <vt:lpstr>Arial</vt:lpstr>
      <vt:lpstr>Bookman Old Style</vt:lpstr>
      <vt:lpstr>Calibri</vt:lpstr>
      <vt:lpstr>Cambria</vt:lpstr>
      <vt:lpstr>Gill Sans MT</vt:lpstr>
      <vt:lpstr>Symbol</vt:lpstr>
      <vt:lpstr>Wingdings</vt:lpstr>
      <vt:lpstr>Wingdings 3</vt:lpstr>
      <vt:lpstr>Начальная</vt:lpstr>
      <vt:lpstr>Лекция 9,11. Параметрические методы сравнения выборок</vt:lpstr>
      <vt:lpstr>Литература</vt:lpstr>
      <vt:lpstr>Вопросы</vt:lpstr>
      <vt:lpstr>Параметрические критерии</vt:lpstr>
      <vt:lpstr>Нулевая и альтернативная гипотезы могут быть направленными и ненаправленными</vt:lpstr>
      <vt:lpstr>Сравнение дисперсий – F-критерий Фишера</vt:lpstr>
      <vt:lpstr>Формула для эмпирического значения критерия F-Фишера</vt:lpstr>
      <vt:lpstr>Презентация PowerPoint</vt:lpstr>
      <vt:lpstr>Задача: в двух классах проведено тестирование умственного развития по тесту. Полученные значения величин достоверно не различались. На уровне значимости 5% установить различие в степени однородности показателей умственного развития между классами: Х = { 90, 29, 39,79, 88,53,34,40,75,79}   Y={41,49,56,64,72,65,63,87,77,62}</vt:lpstr>
      <vt:lpstr>Сравнение средних арифметических для одной выборки – критерий t-Стьюдента</vt:lpstr>
      <vt:lpstr>Задача: исследовалось влияние условий воспитания в интернате на интеллектуальное развитие детей. Получены результаты: М=106, =15, N=36.  Исследователей интересовал вопрос: превышает ли интеллект воспитанников нормальный показатель А=100 </vt:lpstr>
      <vt:lpstr>Таблица критических значений t-критерия Стьюдента https://www.matematicus.ru/teoriya-veroyatnosti/tablitsy/tablitsa-znachenij-kriteriya-styudenta-t-kriteriya</vt:lpstr>
      <vt:lpstr>Задача: исследовалось влияние условий воспитания в интернате на интеллектуальное развитие детей. Получены результаты: М=106, =15, N=36.  Исследователей интересовал вопрос: превышает ли интеллект воспитанников нормальный показатель А=100 </vt:lpstr>
      <vt:lpstr>Сравнение средних арифметических для независимых выборок – критерий t-Стьюдента для независимых выборок</vt:lpstr>
      <vt:lpstr>Презентация PowerPoint</vt:lpstr>
      <vt:lpstr>df=N1+N2-2</vt:lpstr>
      <vt:lpstr>Задача. Различие интеллекта студентов 1 и 4 курса</vt:lpstr>
      <vt:lpstr>Презентация PowerPoint</vt:lpstr>
      <vt:lpstr>Сравнение средних арифметических для зависимых выборок – критерий t-Стьюдента для зависимых выборок</vt:lpstr>
      <vt:lpstr>Презентация PowerPoint</vt:lpstr>
      <vt:lpstr>Разность пар наблюдений di = xi-yi</vt:lpstr>
      <vt:lpstr>Задача: Получены результаты наблюдений по одной выборке, два срезу (до и после применения психологической методик) Х и У. Распределения существенно не отличаются от нормального. Сравните сред.ариф. для выборки, успешен ли был эксперимент?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ЛЗ. Параметрические методы сравнения выборок</dc:title>
  <dc:creator>Пользователь Windows</dc:creator>
  <cp:lastModifiedBy>Мынбаева Айгерим</cp:lastModifiedBy>
  <cp:revision>55</cp:revision>
  <dcterms:created xsi:type="dcterms:W3CDTF">2020-11-18T10:10:12Z</dcterms:created>
  <dcterms:modified xsi:type="dcterms:W3CDTF">2025-10-31T07:31:58Z</dcterms:modified>
</cp:coreProperties>
</file>